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ov" ContentType="video/unknown"/>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7" r:id="rId2"/>
    <p:sldId id="258" r:id="rId3"/>
    <p:sldId id="277" r:id="rId4"/>
    <p:sldId id="262" r:id="rId5"/>
    <p:sldId id="261" r:id="rId6"/>
    <p:sldId id="264" r:id="rId7"/>
    <p:sldId id="291" r:id="rId8"/>
    <p:sldId id="263" r:id="rId9"/>
    <p:sldId id="266" r:id="rId10"/>
    <p:sldId id="265" r:id="rId11"/>
    <p:sldId id="268" r:id="rId12"/>
    <p:sldId id="269" r:id="rId13"/>
    <p:sldId id="273" r:id="rId14"/>
    <p:sldId id="270" r:id="rId15"/>
    <p:sldId id="282" r:id="rId16"/>
    <p:sldId id="281" r:id="rId17"/>
    <p:sldId id="284" r:id="rId18"/>
    <p:sldId id="285" r:id="rId19"/>
    <p:sldId id="283" r:id="rId20"/>
    <p:sldId id="272" r:id="rId21"/>
    <p:sldId id="271" r:id="rId22"/>
    <p:sldId id="267" r:id="rId23"/>
    <p:sldId id="287" r:id="rId24"/>
    <p:sldId id="290" r:id="rId25"/>
    <p:sldId id="279" r:id="rId26"/>
    <p:sldId id="278"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74674" autoAdjust="0"/>
  </p:normalViewPr>
  <p:slideViewPr>
    <p:cSldViewPr snapToGrid="0">
      <p:cViewPr varScale="1">
        <p:scale>
          <a:sx n="81" d="100"/>
          <a:sy n="81" d="100"/>
        </p:scale>
        <p:origin x="-15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099840-4574-441B-A1A4-38528639BA97}" type="datetimeFigureOut">
              <a:rPr lang="en-US" smtClean="0"/>
              <a:t>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699A5-9644-4C9D-B8E6-B94FB4420AFD}" type="slidenum">
              <a:rPr lang="en-US" smtClean="0"/>
              <a:t>‹#›</a:t>
            </a:fld>
            <a:endParaRPr lang="en-US"/>
          </a:p>
        </p:txBody>
      </p:sp>
    </p:spTree>
    <p:extLst>
      <p:ext uri="{BB962C8B-B14F-4D97-AF65-F5344CB8AC3E}">
        <p14:creationId xmlns:p14="http://schemas.microsoft.com/office/powerpoint/2010/main" val="328488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3.nd.edu/~bennett/moa53-ogle23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stro.unl.edu/naap/esp/centerofmas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Artist’s impression of Corot-7b </a:t>
            </a:r>
            <a:r>
              <a:rPr lang="en-US" sz="1200" b="0" i="0" kern="1200" dirty="0" err="1" smtClean="0">
                <a:solidFill>
                  <a:schemeClr val="tx1"/>
                </a:solidFill>
                <a:effectLst/>
                <a:latin typeface="+mn-lt"/>
                <a:ea typeface="+mn-ea"/>
                <a:cs typeface="+mn-cs"/>
              </a:rPr>
              <a:t>eso</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1</a:t>
            </a:fld>
            <a:endParaRPr lang="en-US"/>
          </a:p>
        </p:txBody>
      </p:sp>
    </p:spTree>
    <p:extLst>
      <p:ext uri="{BB962C8B-B14F-4D97-AF65-F5344CB8AC3E}">
        <p14:creationId xmlns:p14="http://schemas.microsoft.com/office/powerpoint/2010/main" val="2672240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hlinkClick r:id="rId3"/>
              </a:rPr>
              <a:t>http://www3.nd.edu/~bennett/moa53-ogle235/</a:t>
            </a:r>
            <a:endParaRPr lang="nl-NL" sz="1200" b="0" i="1" u="none" strike="noStrike" kern="1200" baseline="0" dirty="0" smtClean="0">
              <a:solidFill>
                <a:schemeClr val="tx1"/>
              </a:solidFill>
              <a:latin typeface="+mn-lt"/>
              <a:ea typeface="+mn-ea"/>
              <a:cs typeface="+mn-cs"/>
            </a:endParaRPr>
          </a:p>
          <a:p>
            <a:endParaRPr lang="nl-NL" sz="1200" b="0"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B699A5-9644-4C9D-B8E6-B94FB4420AFD}" type="slidenum">
              <a:rPr lang="en-US" smtClean="0"/>
              <a:t>10</a:t>
            </a:fld>
            <a:endParaRPr lang="en-US"/>
          </a:p>
        </p:txBody>
      </p:sp>
    </p:spTree>
    <p:extLst>
      <p:ext uri="{BB962C8B-B14F-4D97-AF65-F5344CB8AC3E}">
        <p14:creationId xmlns:p14="http://schemas.microsoft.com/office/powerpoint/2010/main" val="242856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baseline="0" dirty="0" err="1" smtClean="0">
                <a:solidFill>
                  <a:schemeClr val="tx1"/>
                </a:solidFill>
                <a:latin typeface="+mn-lt"/>
                <a:ea typeface="+mn-ea"/>
                <a:cs typeface="+mn-cs"/>
              </a:rPr>
              <a:t>Knutson</a:t>
            </a:r>
            <a:r>
              <a:rPr lang="nl-NL" sz="1200" b="0" i="0" u="none" strike="noStrike" kern="1200" baseline="0" dirty="0" smtClean="0">
                <a:solidFill>
                  <a:schemeClr val="tx1"/>
                </a:solidFill>
                <a:latin typeface="+mn-lt"/>
                <a:ea typeface="+mn-ea"/>
                <a:cs typeface="+mn-cs"/>
              </a:rPr>
              <a:t> et al NATURE| Vol 447| 10 May 2007</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11</a:t>
            </a:fld>
            <a:endParaRPr lang="en-US"/>
          </a:p>
        </p:txBody>
      </p:sp>
    </p:spTree>
    <p:extLst>
      <p:ext uri="{BB962C8B-B14F-4D97-AF65-F5344CB8AC3E}">
        <p14:creationId xmlns:p14="http://schemas.microsoft.com/office/powerpoint/2010/main" val="256629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12</a:t>
            </a:fld>
            <a:endParaRPr lang="en-US"/>
          </a:p>
        </p:txBody>
      </p:sp>
    </p:spTree>
    <p:extLst>
      <p:ext uri="{BB962C8B-B14F-4D97-AF65-F5344CB8AC3E}">
        <p14:creationId xmlns:p14="http://schemas.microsoft.com/office/powerpoint/2010/main" val="2465822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13</a:t>
            </a:fld>
            <a:endParaRPr lang="en-US"/>
          </a:p>
        </p:txBody>
      </p:sp>
    </p:spTree>
    <p:extLst>
      <p:ext uri="{BB962C8B-B14F-4D97-AF65-F5344CB8AC3E}">
        <p14:creationId xmlns:p14="http://schemas.microsoft.com/office/powerpoint/2010/main" val="2012815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C5B699A5-9644-4C9D-B8E6-B94FB4420AFD}" type="slidenum">
              <a:rPr lang="en-US" smtClean="0"/>
              <a:t>16</a:t>
            </a:fld>
            <a:endParaRPr lang="en-US"/>
          </a:p>
        </p:txBody>
      </p:sp>
    </p:spTree>
    <p:extLst>
      <p:ext uri="{BB962C8B-B14F-4D97-AF65-F5344CB8AC3E}">
        <p14:creationId xmlns:p14="http://schemas.microsoft.com/office/powerpoint/2010/main" val="348457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C5B699A5-9644-4C9D-B8E6-B94FB4420AFD}" type="slidenum">
              <a:rPr lang="en-US" smtClean="0"/>
              <a:t>22</a:t>
            </a:fld>
            <a:endParaRPr lang="en-US"/>
          </a:p>
        </p:txBody>
      </p:sp>
    </p:spTree>
    <p:extLst>
      <p:ext uri="{BB962C8B-B14F-4D97-AF65-F5344CB8AC3E}">
        <p14:creationId xmlns:p14="http://schemas.microsoft.com/office/powerpoint/2010/main" val="82310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C5B699A5-9644-4C9D-B8E6-B94FB4420AFD}" type="slidenum">
              <a:rPr lang="en-US" smtClean="0"/>
              <a:t>23</a:t>
            </a:fld>
            <a:endParaRPr lang="en-US"/>
          </a:p>
        </p:txBody>
      </p:sp>
    </p:spTree>
    <p:extLst>
      <p:ext uri="{BB962C8B-B14F-4D97-AF65-F5344CB8AC3E}">
        <p14:creationId xmlns:p14="http://schemas.microsoft.com/office/powerpoint/2010/main" val="396664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C5B699A5-9644-4C9D-B8E6-B94FB4420AFD}" type="slidenum">
              <a:rPr lang="en-US" smtClean="0"/>
              <a:t>24</a:t>
            </a:fld>
            <a:endParaRPr lang="en-US"/>
          </a:p>
        </p:txBody>
      </p:sp>
    </p:spTree>
    <p:extLst>
      <p:ext uri="{BB962C8B-B14F-4D97-AF65-F5344CB8AC3E}">
        <p14:creationId xmlns:p14="http://schemas.microsoft.com/office/powerpoint/2010/main" val="396664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surface of the sphere is:</a:t>
                </a:r>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𝐴</m:t>
                      </m:r>
                      <m:r>
                        <a:rPr lang="en-US" sz="1200" i="1" kern="1200">
                          <a:solidFill>
                            <a:schemeClr val="tx1"/>
                          </a:solidFill>
                          <a:effectLst/>
                          <a:latin typeface="Cambria Math" panose="02040503050406030204" pitchFamily="18" charset="0"/>
                          <a:ea typeface="+mn-ea"/>
                          <a:cs typeface="+mn-cs"/>
                        </a:rPr>
                        <m:t>=4</m:t>
                      </m:r>
                      <m:r>
                        <a:rPr lang="en-US" sz="1200" i="1" kern="1200">
                          <a:solidFill>
                            <a:schemeClr val="tx1"/>
                          </a:solidFill>
                          <a:effectLst/>
                          <a:latin typeface="Cambria Math" panose="02040503050406030204" pitchFamily="18" charset="0"/>
                          <a:ea typeface="+mn-ea"/>
                          <a:cs typeface="+mn-cs"/>
                        </a:rPr>
                        <m:t>𝜋</m:t>
                      </m:r>
                      <m:sSup>
                        <m:sSupPr>
                          <m:ctrlPr>
                            <a:rPr lang="nl-NL" sz="1200" i="1" kern="1200">
                              <a:solidFill>
                                <a:schemeClr val="tx1"/>
                              </a:solidFill>
                              <a:effectLst/>
                              <a:latin typeface="Cambria Math"/>
                              <a:ea typeface="+mn-ea"/>
                              <a:cs typeface="+mn-cs"/>
                            </a:rPr>
                          </m:ctrlPr>
                        </m:sSupPr>
                        <m:e>
                          <m:r>
                            <a:rPr lang="en-US" sz="1200" i="1" kern="1200">
                              <a:solidFill>
                                <a:schemeClr val="tx1"/>
                              </a:solidFill>
                              <a:effectLst/>
                              <a:latin typeface="Cambria Math" panose="02040503050406030204" pitchFamily="18" charset="0"/>
                              <a:ea typeface="+mn-ea"/>
                              <a:cs typeface="+mn-cs"/>
                            </a:rPr>
                            <m:t>𝐾</m:t>
                          </m:r>
                        </m:e>
                        <m:sup>
                          <m:r>
                            <a:rPr lang="en-US" sz="1200" i="1" kern="1200">
                              <a:solidFill>
                                <a:schemeClr val="tx1"/>
                              </a:solidFill>
                              <a:effectLst/>
                              <a:latin typeface="Cambria Math" panose="02040503050406030204" pitchFamily="18" charset="0"/>
                              <a:ea typeface="+mn-ea"/>
                              <a:cs typeface="+mn-cs"/>
                            </a:rPr>
                            <m:t>2</m:t>
                          </m:r>
                        </m:sup>
                      </m:sSup>
                    </m:oMath>
                  </m:oMathPara>
                </a14:m>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the fraction of this surface cast by the shadow of the planet (P)?</a:t>
                </a:r>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𝑥</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𝑦</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𝐷</m:t>
                      </m:r>
                    </m:oMath>
                  </m:oMathPara>
                </a14:m>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2</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num>
                        <m:den>
                          <m:r>
                            <a:rPr lang="en-US" sz="1200" i="1" kern="1200">
                              <a:solidFill>
                                <a:schemeClr val="tx1"/>
                              </a:solidFill>
                              <a:effectLst/>
                              <a:latin typeface="Cambria Math" panose="02040503050406030204" pitchFamily="18" charset="0"/>
                              <a:ea typeface="+mn-ea"/>
                              <a:cs typeface="+mn-cs"/>
                            </a:rPr>
                            <m:t>𝑥</m:t>
                          </m:r>
                        </m:den>
                      </m:f>
                      <m:r>
                        <a:rPr lang="en-US" sz="1200" i="1"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2</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𝑠</m:t>
                              </m:r>
                            </m:sub>
                          </m:sSub>
                        </m:num>
                        <m:den>
                          <m:r>
                            <a:rPr lang="en-US" sz="1200" i="1" kern="1200">
                              <a:solidFill>
                                <a:schemeClr val="tx1"/>
                              </a:solidFill>
                              <a:effectLst/>
                              <a:latin typeface="Cambria Math" panose="02040503050406030204" pitchFamily="18" charset="0"/>
                              <a:ea typeface="+mn-ea"/>
                              <a:cs typeface="+mn-cs"/>
                            </a:rPr>
                            <m:t>𝐷</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𝑥</m:t>
                          </m:r>
                        </m:den>
                      </m:f>
                    </m:oMath>
                  </m:oMathPara>
                </a14:m>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2</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d>
                        <m:dPr>
                          <m:ctrlPr>
                            <a:rPr lang="nl-NL" sz="1200" i="1" kern="1200">
                              <a:solidFill>
                                <a:schemeClr val="tx1"/>
                              </a:solidFill>
                              <a:effectLst/>
                              <a:latin typeface="Cambria Math"/>
                              <a:ea typeface="+mn-ea"/>
                              <a:cs typeface="+mn-cs"/>
                            </a:rPr>
                          </m:ctrlPr>
                        </m:dPr>
                        <m:e>
                          <m:r>
                            <a:rPr lang="en-US" sz="1200" i="1" kern="1200">
                              <a:solidFill>
                                <a:schemeClr val="tx1"/>
                              </a:solidFill>
                              <a:effectLst/>
                              <a:latin typeface="Cambria Math" panose="02040503050406030204" pitchFamily="18" charset="0"/>
                              <a:ea typeface="+mn-ea"/>
                              <a:cs typeface="+mn-cs"/>
                            </a:rPr>
                            <m:t>𝐷</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𝑥</m:t>
                          </m:r>
                        </m:e>
                      </m:d>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𝑠</m:t>
                          </m:r>
                        </m:sub>
                      </m:sSub>
                      <m:r>
                        <a:rPr lang="en-US" sz="1200" i="1" kern="1200">
                          <a:solidFill>
                            <a:schemeClr val="tx1"/>
                          </a:solidFill>
                          <a:effectLst/>
                          <a:latin typeface="Cambria Math" panose="02040503050406030204" pitchFamily="18" charset="0"/>
                          <a:ea typeface="+mn-ea"/>
                          <a:cs typeface="+mn-cs"/>
                        </a:rPr>
                        <m:t>𝑥</m:t>
                      </m:r>
                    </m:oMath>
                  </m:oMathPara>
                </a14:m>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𝐷</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𝑥</m:t>
                      </m:r>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𝑠</m:t>
                          </m:r>
                        </m:sub>
                      </m:sSub>
                      <m:r>
                        <a:rPr lang="en-US" sz="1200" i="1" kern="1200">
                          <a:solidFill>
                            <a:schemeClr val="tx1"/>
                          </a:solidFill>
                          <a:effectLst/>
                          <a:latin typeface="Cambria Math" panose="02040503050406030204" pitchFamily="18" charset="0"/>
                          <a:ea typeface="+mn-ea"/>
                          <a:cs typeface="+mn-cs"/>
                        </a:rPr>
                        <m:t>)</m:t>
                      </m:r>
                    </m:oMath>
                  </m:oMathPara>
                </a14:m>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𝑥</m:t>
                      </m:r>
                      <m:r>
                        <a:rPr lang="en-US" sz="1200" i="1"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𝐷</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num>
                        <m:den>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𝑠</m:t>
                              </m:r>
                            </m:sub>
                          </m:sSub>
                          <m:r>
                            <a:rPr lang="en-US" sz="1200" i="1" kern="1200">
                              <a:solidFill>
                                <a:schemeClr val="tx1"/>
                              </a:solidFill>
                              <a:effectLst/>
                              <a:latin typeface="Cambria Math" panose="02040503050406030204" pitchFamily="18" charset="0"/>
                              <a:ea typeface="+mn-ea"/>
                              <a:cs typeface="+mn-cs"/>
                            </a:rPr>
                            <m:t>)</m:t>
                          </m:r>
                        </m:den>
                      </m:f>
                    </m:oMath>
                  </m:oMathPara>
                </a14:m>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ribbon (use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𝐾</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𝑦</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𝐾</m:t>
                    </m:r>
                  </m:oMath>
                </a14:m>
                <a:r>
                  <a:rPr lang="en-US" sz="1200"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h</m:t>
                          </m:r>
                        </m:num>
                        <m:den>
                          <m:r>
                            <a:rPr lang="en-US" sz="1200" i="1" kern="1200">
                              <a:solidFill>
                                <a:schemeClr val="tx1"/>
                              </a:solidFill>
                              <a:effectLst/>
                              <a:latin typeface="Cambria Math" panose="02040503050406030204" pitchFamily="18" charset="0"/>
                              <a:ea typeface="+mn-ea"/>
                              <a:cs typeface="+mn-cs"/>
                            </a:rPr>
                            <m:t>𝐾</m:t>
                          </m:r>
                        </m:den>
                      </m:f>
                      <m:r>
                        <a:rPr lang="en-US" sz="1200" i="1"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2</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num>
                        <m:den>
                          <m:r>
                            <a:rPr lang="en-US" sz="1200" i="1" kern="1200">
                              <a:solidFill>
                                <a:schemeClr val="tx1"/>
                              </a:solidFill>
                              <a:effectLst/>
                              <a:latin typeface="Cambria Math" panose="02040503050406030204" pitchFamily="18" charset="0"/>
                              <a:ea typeface="+mn-ea"/>
                              <a:cs typeface="+mn-cs"/>
                            </a:rPr>
                            <m:t>𝑥</m:t>
                          </m:r>
                        </m:den>
                      </m:f>
                    </m:oMath>
                  </m:oMathPara>
                </a14:m>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h</m:t>
                      </m:r>
                      <m:r>
                        <a:rPr lang="en-US" sz="1200" i="1"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2</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𝐾</m:t>
                          </m:r>
                        </m:num>
                        <m:den>
                          <m:r>
                            <a:rPr lang="en-US" sz="1200" i="1" kern="1200">
                              <a:solidFill>
                                <a:schemeClr val="tx1"/>
                              </a:solidFill>
                              <a:effectLst/>
                              <a:latin typeface="Cambria Math" panose="02040503050406030204" pitchFamily="18" charset="0"/>
                              <a:ea typeface="+mn-ea"/>
                              <a:cs typeface="+mn-cs"/>
                            </a:rPr>
                            <m:t>𝑥</m:t>
                          </m:r>
                        </m:den>
                      </m:f>
                    </m:oMath>
                  </m:oMathPara>
                </a14:m>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h</m:t>
                      </m:r>
                      <m:r>
                        <a:rPr lang="en-US" sz="1200" i="1"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2</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𝐾</m:t>
                          </m:r>
                        </m:num>
                        <m:den>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𝐷</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num>
                            <m:den>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𝑠</m:t>
                                  </m:r>
                                </m:sub>
                              </m:sSub>
                              <m:r>
                                <a:rPr lang="en-US" sz="1200" i="1" kern="1200">
                                  <a:solidFill>
                                    <a:schemeClr val="tx1"/>
                                  </a:solidFill>
                                  <a:effectLst/>
                                  <a:latin typeface="Cambria Math" panose="02040503050406030204" pitchFamily="18" charset="0"/>
                                  <a:ea typeface="+mn-ea"/>
                                  <a:cs typeface="+mn-cs"/>
                                </a:rPr>
                                <m:t>)</m:t>
                              </m:r>
                            </m:den>
                          </m:f>
                        </m:den>
                      </m:f>
                    </m:oMath>
                  </m:oMathPara>
                </a14:m>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h</m:t>
                      </m:r>
                      <m:r>
                        <a:rPr lang="en-US" sz="1200" i="1"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𝐾</m:t>
                          </m:r>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𝑠</m:t>
                              </m:r>
                            </m:sub>
                          </m:sSub>
                          <m:r>
                            <a:rPr lang="en-US" sz="1200" i="1" kern="1200">
                              <a:solidFill>
                                <a:schemeClr val="tx1"/>
                              </a:solidFill>
                              <a:effectLst/>
                              <a:latin typeface="Cambria Math" panose="02040503050406030204" pitchFamily="18" charset="0"/>
                              <a:ea typeface="+mn-ea"/>
                              <a:cs typeface="+mn-cs"/>
                            </a:rPr>
                            <m:t>)</m:t>
                          </m:r>
                        </m:num>
                        <m:den>
                          <m:r>
                            <a:rPr lang="en-US" sz="1200" i="1" kern="1200">
                              <a:solidFill>
                                <a:schemeClr val="tx1"/>
                              </a:solidFill>
                              <a:effectLst/>
                              <a:latin typeface="Cambria Math" panose="02040503050406030204" pitchFamily="18" charset="0"/>
                              <a:ea typeface="+mn-ea"/>
                              <a:cs typeface="+mn-cs"/>
                            </a:rPr>
                            <m:t>𝐷</m:t>
                          </m:r>
                        </m:den>
                      </m:f>
                    </m:oMath>
                  </m:oMathPara>
                </a14:m>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Fraction:</a:t>
                </a:r>
                <a:endParaRPr lang="nl-NL"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𝑓</m:t>
                      </m:r>
                      <m:r>
                        <a:rPr lang="en-US" sz="1200"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i="1" kern="1200">
                              <a:solidFill>
                                <a:schemeClr val="tx1"/>
                              </a:solidFill>
                              <a:effectLst/>
                              <a:latin typeface="Cambria Math" panose="02040503050406030204" pitchFamily="18" charset="0"/>
                              <a:ea typeface="+mn-ea"/>
                              <a:cs typeface="+mn-cs"/>
                            </a:rPr>
                            <m:t>𝑠𝑢𝑟𝑓𝑎𝑐𝑒</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𝑜𝑓</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𝑡h𝑒</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𝑟𝑖𝑏𝑏𝑜𝑛</m:t>
                          </m:r>
                        </m:num>
                        <m:den>
                          <m:r>
                            <a:rPr lang="en-US" sz="1200" i="1" kern="1200">
                              <a:solidFill>
                                <a:schemeClr val="tx1"/>
                              </a:solidFill>
                              <a:effectLst/>
                              <a:latin typeface="Cambria Math" panose="02040503050406030204" pitchFamily="18" charset="0"/>
                              <a:ea typeface="+mn-ea"/>
                              <a:cs typeface="+mn-cs"/>
                            </a:rPr>
                            <m:t>𝑠𝑢𝑟𝑓𝑎𝑐𝑒</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𝑜𝑓</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𝑡h𝑒</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𝑠𝑝h𝑒𝑟𝑒</m:t>
                          </m:r>
                        </m:den>
                      </m:f>
                      <m:r>
                        <a:rPr lang="en-US" sz="1200"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r>
                            <a:rPr lang="en-US" sz="1200" kern="1200">
                              <a:solidFill>
                                <a:schemeClr val="tx1"/>
                              </a:solidFill>
                              <a:effectLst/>
                              <a:latin typeface="Cambria Math" panose="02040503050406030204" pitchFamily="18" charset="0"/>
                              <a:ea typeface="+mn-ea"/>
                              <a:cs typeface="+mn-cs"/>
                            </a:rPr>
                            <m:t>2</m:t>
                          </m:r>
                          <m:r>
                            <a:rPr lang="en-US" sz="1200" kern="1200">
                              <a:solidFill>
                                <a:schemeClr val="tx1"/>
                              </a:solidFill>
                              <a:effectLst/>
                              <a:latin typeface="Cambria Math" panose="02040503050406030204" pitchFamily="18" charset="0"/>
                              <a:ea typeface="+mn-ea"/>
                              <a:cs typeface="+mn-cs"/>
                              <a:sym typeface="Symbol" panose="05050102010706020507" pitchFamily="18" charset="2"/>
                            </a:rPr>
                            <m:t></m:t>
                          </m:r>
                          <m:r>
                            <a:rPr lang="en-US" sz="1200" i="1" kern="1200">
                              <a:solidFill>
                                <a:schemeClr val="tx1"/>
                              </a:solidFill>
                              <a:effectLst/>
                              <a:latin typeface="Cambria Math" panose="02040503050406030204" pitchFamily="18" charset="0"/>
                              <a:ea typeface="+mn-ea"/>
                              <a:cs typeface="+mn-cs"/>
                            </a:rPr>
                            <m:t>𝐾h</m:t>
                          </m:r>
                        </m:num>
                        <m:den>
                          <m:r>
                            <a:rPr lang="en-US" sz="1200" kern="1200">
                              <a:solidFill>
                                <a:schemeClr val="tx1"/>
                              </a:solidFill>
                              <a:effectLst/>
                              <a:latin typeface="Cambria Math" panose="02040503050406030204" pitchFamily="18" charset="0"/>
                              <a:ea typeface="+mn-ea"/>
                              <a:cs typeface="+mn-cs"/>
                            </a:rPr>
                            <m:t>4</m:t>
                          </m:r>
                          <m:r>
                            <a:rPr lang="en-US" sz="1200" kern="1200" smtClean="0">
                              <a:solidFill>
                                <a:schemeClr val="tx1"/>
                              </a:solidFill>
                              <a:effectLst/>
                              <a:latin typeface="Cambria Math" panose="02040503050406030204" pitchFamily="18" charset="0"/>
                              <a:ea typeface="+mn-ea"/>
                              <a:cs typeface="+mn-cs"/>
                              <a:sym typeface="Symbol" panose="05050102010706020507" pitchFamily="18" charset="2"/>
                            </a:rPr>
                            <m:t></m:t>
                          </m:r>
                          <m:sSup>
                            <m:sSupPr>
                              <m:ctrlPr>
                                <a:rPr lang="nl-NL" sz="1200" i="1" kern="1200">
                                  <a:solidFill>
                                    <a:schemeClr val="tx1"/>
                                  </a:solidFill>
                                  <a:effectLst/>
                                  <a:latin typeface="Cambria Math"/>
                                  <a:ea typeface="+mn-ea"/>
                                  <a:cs typeface="+mn-cs"/>
                                </a:rPr>
                              </m:ctrlPr>
                            </m:sSupPr>
                            <m:e>
                              <m:r>
                                <a:rPr lang="en-US" sz="1200" i="1" kern="1200">
                                  <a:solidFill>
                                    <a:schemeClr val="tx1"/>
                                  </a:solidFill>
                                  <a:effectLst/>
                                  <a:latin typeface="Cambria Math" panose="02040503050406030204" pitchFamily="18" charset="0"/>
                                  <a:ea typeface="+mn-ea"/>
                                  <a:cs typeface="+mn-cs"/>
                                </a:rPr>
                                <m:t>𝐾</m:t>
                              </m:r>
                            </m:e>
                            <m:sup>
                              <m:r>
                                <a:rPr lang="en-US" sz="1200" kern="1200">
                                  <a:solidFill>
                                    <a:schemeClr val="tx1"/>
                                  </a:solidFill>
                                  <a:effectLst/>
                                  <a:latin typeface="Cambria Math" panose="02040503050406030204" pitchFamily="18" charset="0"/>
                                  <a:ea typeface="+mn-ea"/>
                                  <a:cs typeface="+mn-cs"/>
                                </a:rPr>
                                <m:t>2</m:t>
                              </m:r>
                            </m:sup>
                          </m:sSup>
                        </m:den>
                      </m:f>
                      <m:r>
                        <a:rPr lang="en-US" sz="1200" i="1" kern="1200">
                          <a:solidFill>
                            <a:schemeClr val="tx1"/>
                          </a:solidFill>
                          <a:effectLst/>
                          <a:latin typeface="Cambria Math" panose="02040503050406030204" pitchFamily="18" charset="0"/>
                          <a:ea typeface="+mn-ea"/>
                          <a:cs typeface="+mn-cs"/>
                        </a:rPr>
                        <m:t>=</m:t>
                      </m:r>
                      <m:f>
                        <m:fPr>
                          <m:ctrlPr>
                            <a:rPr lang="nl-NL" sz="1200" i="1" kern="1200">
                              <a:solidFill>
                                <a:schemeClr val="tx1"/>
                              </a:solidFill>
                              <a:effectLst/>
                              <a:latin typeface="Cambria Math"/>
                              <a:ea typeface="+mn-ea"/>
                              <a:cs typeface="+mn-cs"/>
                            </a:rPr>
                          </m:ctrlPr>
                        </m:fPr>
                        <m:num>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𝑝</m:t>
                              </m:r>
                            </m:sub>
                          </m:sSub>
                          <m:r>
                            <a:rPr lang="en-US" sz="1200" i="1" kern="1200">
                              <a:solidFill>
                                <a:schemeClr val="tx1"/>
                              </a:solidFill>
                              <a:effectLst/>
                              <a:latin typeface="Cambria Math" panose="02040503050406030204" pitchFamily="18" charset="0"/>
                              <a:ea typeface="+mn-ea"/>
                              <a:cs typeface="+mn-cs"/>
                            </a:rPr>
                            <m:t>+</m:t>
                          </m:r>
                          <m:sSub>
                            <m:sSubPr>
                              <m:ctrlPr>
                                <a:rPr lang="nl-NL"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𝑠</m:t>
                              </m:r>
                            </m:sub>
                          </m:sSub>
                        </m:num>
                        <m:den>
                          <m:r>
                            <a:rPr lang="en-US" sz="1200" i="1" kern="1200">
                              <a:solidFill>
                                <a:schemeClr val="tx1"/>
                              </a:solidFill>
                              <a:effectLst/>
                              <a:latin typeface="Cambria Math" panose="02040503050406030204" pitchFamily="18" charset="0"/>
                              <a:ea typeface="+mn-ea"/>
                              <a:cs typeface="+mn-cs"/>
                            </a:rPr>
                            <m:t>𝐷</m:t>
                          </m:r>
                        </m:den>
                      </m:f>
                    </m:oMath>
                  </m:oMathPara>
                </a14:m>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apply this to our own planet and sun:</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Radius of the sun ,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 7x10</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m</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Radius of the earth,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p</a:t>
                </a:r>
                <a:r>
                  <a:rPr lang="en-US" sz="1200" kern="1200" dirty="0">
                    <a:solidFill>
                      <a:schemeClr val="tx1"/>
                    </a:solidFill>
                    <a:effectLst/>
                    <a:latin typeface="+mn-lt"/>
                    <a:ea typeface="+mn-ea"/>
                    <a:cs typeface="+mn-cs"/>
                  </a:rPr>
                  <a:t> = 6,3x10</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m</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Orbital radius </a:t>
                </a:r>
                <a:r>
                  <a:rPr lang="en-US" sz="1200" kern="1200" dirty="0" err="1">
                    <a:solidFill>
                      <a:schemeClr val="tx1"/>
                    </a:solidFill>
                    <a:effectLst/>
                    <a:latin typeface="+mn-lt"/>
                    <a:ea typeface="+mn-ea"/>
                    <a:cs typeface="+mn-cs"/>
                  </a:rPr>
                  <a:t>D</a:t>
                </a:r>
                <a:r>
                  <a:rPr lang="en-US" sz="1200" kern="1200" baseline="-250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 = 1,5 x 10</a:t>
                </a:r>
                <a:r>
                  <a:rPr lang="en-US" sz="1200" kern="1200" baseline="300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 m</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roughly holds:</a:t>
                </a:r>
                <a:endParaRPr lang="nl-NL"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=100R</a:t>
                </a:r>
                <a:r>
                  <a:rPr lang="en-US" sz="1200" kern="1200" baseline="-250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D</a:t>
                </a:r>
                <a:r>
                  <a:rPr lang="en-US" sz="1200" kern="1200" baseline="-250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=200R</a:t>
                </a:r>
                <a:r>
                  <a:rPr lang="en-US" sz="1200" kern="1200" baseline="-25000" dirty="0">
                    <a:solidFill>
                      <a:schemeClr val="tx1"/>
                    </a:solidFill>
                    <a:effectLst/>
                    <a:latin typeface="+mn-lt"/>
                    <a:ea typeface="+mn-ea"/>
                    <a:cs typeface="+mn-cs"/>
                  </a:rPr>
                  <a:t>s</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chance that an alien observes our planet is therefore about 0.5%. </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further restrictions. The planet can only be observed during a passage. The duration of an eclipse can be calculated from the ratio of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a:t>
                </a:r>
                <a:r>
                  <a:rPr lang="en-US" sz="1200" kern="1200" baseline="-250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 The duration of an eclipse at equatorial passage is about 12 hours. Since the diameter of the sun is about 100 times the diameter of the earth, the expected dip in magnitude 0.1%. </a:t>
                </a:r>
                <a:endParaRPr lang="nl-NL" sz="1200" kern="1200" dirty="0">
                  <a:solidFill>
                    <a:schemeClr val="tx1"/>
                  </a:solidFill>
                  <a:effectLst/>
                  <a:latin typeface="+mn-lt"/>
                  <a:ea typeface="+mn-ea"/>
                  <a:cs typeface="+mn-cs"/>
                </a:endParaRPr>
              </a:p>
              <a:p>
                <a:endParaRPr lang="nl-NL"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surface of the sphere is:</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𝐴=4𝜋𝐾</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the fraction of this surface cast by the shadow of the planet (P)?</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𝑥+𝑦=𝐷</a:t>
                </a:r>
                <a:endParaRPr lang="nl-NL" sz="1200" kern="1200" dirty="0">
                  <a:solidFill>
                    <a:schemeClr val="tx1"/>
                  </a:solidFill>
                  <a:effectLst/>
                  <a:latin typeface="+mn-lt"/>
                  <a:ea typeface="+mn-ea"/>
                  <a:cs typeface="+mn-cs"/>
                </a:endParaRPr>
              </a:p>
              <a:p>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𝑥=</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𝐷−𝑥</a:t>
                </a:r>
                <a:r>
                  <a:rPr lang="nl-NL" sz="1200" i="0" kern="120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2𝑅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a:t>
                </a:r>
                <a:r>
                  <a:rPr lang="nl-NL"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𝐷−𝑥)=</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 𝑥</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𝐷𝑅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𝑝=𝑥(𝑅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𝑥=</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𝐷𝑅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r>
                  <a:rPr lang="nl-NL" sz="1200" i="0" kern="120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ribbon (use </a:t>
                </a:r>
                <a:r>
                  <a:rPr lang="en-US" sz="1200" i="0" kern="1200">
                    <a:solidFill>
                      <a:schemeClr val="tx1"/>
                    </a:solidFill>
                    <a:effectLst/>
                    <a:latin typeface="+mn-lt"/>
                    <a:ea typeface="+mn-ea"/>
                    <a:cs typeface="+mn-cs"/>
                  </a:rPr>
                  <a:t>𝐾−𝑦≈𝐾</a:t>
                </a:r>
                <a:r>
                  <a:rPr lang="en-US" sz="1200"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ℎ</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𝐾=</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𝑥</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ℎ=</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 𝐾</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𝑥</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ℎ=</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 𝐾</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𝐷𝑅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r>
                  <a:rPr lang="nl-NL" sz="1200" i="0" kern="120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ℎ=</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2𝐾(𝑅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𝐷</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Fraction:</a:t>
                </a:r>
                <a:endParaRPr lang="nl-NL"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𝑓=</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𝑠𝑢𝑟𝑓𝑎𝑐𝑒 𝑜𝑓 𝑡ℎ𝑒 𝑟𝑖𝑏𝑏𝑜𝑛</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𝑠𝑢𝑟𝑓𝑎𝑐𝑒 𝑜𝑓 𝑡ℎ𝑒 𝑠𝑝ℎ𝑒𝑟𝑒</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a:t>
                </a:r>
                <a:r>
                  <a:rPr lang="en-US" sz="1200" i="0" kern="1200">
                    <a:solidFill>
                      <a:schemeClr val="tx1"/>
                    </a:solidFill>
                    <a:effectLst/>
                    <a:latin typeface="+mn-lt"/>
                    <a:ea typeface="+mn-ea"/>
                    <a:cs typeface="+mn-cs"/>
                    <a:sym typeface="Symbol" panose="05050102010706020507" pitchFamily="18" charset="2"/>
                  </a:rPr>
                  <a:t></a:t>
                </a:r>
                <a:r>
                  <a:rPr lang="en-US" sz="1200" i="0" kern="1200">
                    <a:solidFill>
                      <a:schemeClr val="tx1"/>
                    </a:solidFill>
                    <a:effectLst/>
                    <a:latin typeface="+mn-lt"/>
                    <a:ea typeface="+mn-ea"/>
                    <a:cs typeface="+mn-cs"/>
                  </a:rPr>
                  <a:t>𝐾ℎ</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4</a:t>
                </a:r>
                <a:r>
                  <a:rPr lang="en-US" sz="1200" i="0" kern="1200" smtClean="0">
                    <a:solidFill>
                      <a:schemeClr val="tx1"/>
                    </a:solidFill>
                    <a:effectLst/>
                    <a:latin typeface="Cambria Math" panose="02040503050406030204" pitchFamily="18" charset="0"/>
                    <a:ea typeface="+mn-ea"/>
                    <a:cs typeface="+mn-cs"/>
                    <a:sym typeface="Symbol" panose="05050102010706020507" pitchFamily="18" charset="2"/>
                  </a:rPr>
                  <a:t></a:t>
                </a:r>
                <a:r>
                  <a:rPr lang="en-US" sz="1200" i="0" kern="1200">
                    <a:solidFill>
                      <a:schemeClr val="tx1"/>
                    </a:solidFill>
                    <a:effectLst/>
                    <a:latin typeface="+mn-lt"/>
                    <a:ea typeface="+mn-ea"/>
                    <a:cs typeface="+mn-cs"/>
                  </a:rPr>
                  <a:t>𝐾</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 </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𝑝+𝑅</a:t>
                </a:r>
                <a:r>
                  <a:rPr lang="nl-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r>
                  <a:rPr lang="nl-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𝐷</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apply this to our own planet and sun:</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Radius of the sun ,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 7x10</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m</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Radius of the earth,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p</a:t>
                </a:r>
                <a:r>
                  <a:rPr lang="en-US" sz="1200" kern="1200" dirty="0">
                    <a:solidFill>
                      <a:schemeClr val="tx1"/>
                    </a:solidFill>
                    <a:effectLst/>
                    <a:latin typeface="+mn-lt"/>
                    <a:ea typeface="+mn-ea"/>
                    <a:cs typeface="+mn-cs"/>
                  </a:rPr>
                  <a:t> = 6,3x10</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m</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Orbital radius </a:t>
                </a:r>
                <a:r>
                  <a:rPr lang="en-US" sz="1200" kern="1200" dirty="0" err="1">
                    <a:solidFill>
                      <a:schemeClr val="tx1"/>
                    </a:solidFill>
                    <a:effectLst/>
                    <a:latin typeface="+mn-lt"/>
                    <a:ea typeface="+mn-ea"/>
                    <a:cs typeface="+mn-cs"/>
                  </a:rPr>
                  <a:t>D</a:t>
                </a:r>
                <a:r>
                  <a:rPr lang="en-US" sz="1200" kern="1200" baseline="-250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 = 1,5 x 10</a:t>
                </a:r>
                <a:r>
                  <a:rPr lang="en-US" sz="1200" kern="1200" baseline="300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 m</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roughly holds:</a:t>
                </a:r>
                <a:endParaRPr lang="nl-NL"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=100R</a:t>
                </a:r>
                <a:r>
                  <a:rPr lang="en-US" sz="1200" kern="1200" baseline="-250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D</a:t>
                </a:r>
                <a:r>
                  <a:rPr lang="en-US" sz="1200" kern="1200" baseline="-250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=200R</a:t>
                </a:r>
                <a:r>
                  <a:rPr lang="en-US" sz="1200" kern="1200" baseline="-25000" dirty="0">
                    <a:solidFill>
                      <a:schemeClr val="tx1"/>
                    </a:solidFill>
                    <a:effectLst/>
                    <a:latin typeface="+mn-lt"/>
                    <a:ea typeface="+mn-ea"/>
                    <a:cs typeface="+mn-cs"/>
                  </a:rPr>
                  <a:t>s</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chance that an alien observes our planet is therefore about 0.5%. </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further restrictions. The planet can only be observed during a passage. The duration of an eclipse can be calculated from the ratio of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a:t>
                </a:r>
                <a:r>
                  <a:rPr lang="en-US" sz="1200" kern="1200" baseline="-250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 The duration of an eclipse at equatorial passage is about 12 hours. Since the diameter of the sun is about 100 times the diameter of the earth, the expected dip in magnitude 0.1%. </a:t>
                </a:r>
                <a:endParaRPr lang="nl-NL" sz="1200" kern="1200" dirty="0">
                  <a:solidFill>
                    <a:schemeClr val="tx1"/>
                  </a:solidFill>
                  <a:effectLst/>
                  <a:latin typeface="+mn-lt"/>
                  <a:ea typeface="+mn-ea"/>
                  <a:cs typeface="+mn-cs"/>
                </a:endParaRPr>
              </a:p>
              <a:p>
                <a:endParaRPr lang="nl-NL" dirty="0"/>
              </a:p>
            </p:txBody>
          </p:sp>
        </mc:Fallback>
      </mc:AlternateContent>
      <p:sp>
        <p:nvSpPr>
          <p:cNvPr id="4" name="Slide Number Placeholder 3"/>
          <p:cNvSpPr>
            <a:spLocks noGrp="1"/>
          </p:cNvSpPr>
          <p:nvPr>
            <p:ph type="sldNum" sz="quarter" idx="10"/>
          </p:nvPr>
        </p:nvSpPr>
        <p:spPr/>
        <p:txBody>
          <a:bodyPr/>
          <a:lstStyle/>
          <a:p>
            <a:fld id="{C5B699A5-9644-4C9D-B8E6-B94FB4420AFD}" type="slidenum">
              <a:rPr lang="en-US" smtClean="0"/>
              <a:t>26</a:t>
            </a:fld>
            <a:endParaRPr lang="en-US"/>
          </a:p>
        </p:txBody>
      </p:sp>
    </p:spTree>
    <p:extLst>
      <p:ext uri="{BB962C8B-B14F-4D97-AF65-F5344CB8AC3E}">
        <p14:creationId xmlns:p14="http://schemas.microsoft.com/office/powerpoint/2010/main" val="71127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How many stars in our galaxy &gt;1E9</a:t>
            </a:r>
          </a:p>
          <a:p>
            <a:r>
              <a:rPr lang="en-US" sz="1200" b="0" i="1" u="none" strike="noStrike" kern="1200" baseline="0" dirty="0" smtClean="0">
                <a:solidFill>
                  <a:schemeClr val="tx1"/>
                </a:solidFill>
                <a:latin typeface="+mn-lt"/>
                <a:ea typeface="+mn-ea"/>
                <a:cs typeface="+mn-cs"/>
              </a:rPr>
              <a:t>How many galaxies in our universe &gt;1E9</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Opinions differed:</a:t>
            </a:r>
          </a:p>
          <a:p>
            <a:r>
              <a:rPr lang="en-US" sz="1200" b="0" i="1" u="none" strike="noStrike" kern="1200" baseline="0" dirty="0" smtClean="0">
                <a:solidFill>
                  <a:schemeClr val="tx1"/>
                </a:solidFill>
                <a:latin typeface="+mn-lt"/>
                <a:ea typeface="+mn-ea"/>
                <a:cs typeface="+mn-cs"/>
              </a:rPr>
              <a:t>There are infinite worlds both like and unlike this</a:t>
            </a:r>
          </a:p>
          <a:p>
            <a:r>
              <a:rPr lang="en-US" sz="1200" b="0" i="1" u="none" strike="noStrike" kern="1200" baseline="0" dirty="0" smtClean="0">
                <a:solidFill>
                  <a:schemeClr val="tx1"/>
                </a:solidFill>
                <a:latin typeface="+mn-lt"/>
                <a:ea typeface="+mn-ea"/>
                <a:cs typeface="+mn-cs"/>
              </a:rPr>
              <a:t>world of ours’ </a:t>
            </a:r>
            <a:r>
              <a:rPr lang="en-US" sz="1200" b="0" i="0" u="none" strike="noStrike" kern="1200" baseline="0" dirty="0" smtClean="0">
                <a:solidFill>
                  <a:schemeClr val="tx1"/>
                </a:solidFill>
                <a:latin typeface="+mn-lt"/>
                <a:ea typeface="+mn-ea"/>
                <a:cs typeface="+mn-cs"/>
              </a:rPr>
              <a:t>(Epicurus, 341–270 BCE) to </a:t>
            </a:r>
            <a:r>
              <a:rPr lang="en-US" sz="1200" b="0" i="1" u="none" strike="noStrike" kern="1200" baseline="0" dirty="0" smtClean="0">
                <a:solidFill>
                  <a:schemeClr val="tx1"/>
                </a:solidFill>
                <a:latin typeface="+mn-lt"/>
                <a:ea typeface="+mn-ea"/>
                <a:cs typeface="+mn-cs"/>
              </a:rPr>
              <a:t>‘There can</a:t>
            </a:r>
            <a:r>
              <a:rPr lang="nl-NL" sz="1200" b="0" i="1" u="none" strike="noStrike" kern="1200" baseline="0" dirty="0" err="1" smtClean="0">
                <a:solidFill>
                  <a:schemeClr val="tx1"/>
                </a:solidFill>
                <a:latin typeface="+mn-lt"/>
                <a:ea typeface="+mn-ea"/>
                <a:cs typeface="+mn-cs"/>
              </a:rPr>
              <a:t>not</a:t>
            </a:r>
            <a:endParaRPr lang="nl-NL"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be more worlds than one’ </a:t>
            </a:r>
            <a:r>
              <a:rPr lang="en-US" sz="1200" b="0" i="0" u="none" strike="noStrike" kern="1200" baseline="0" dirty="0" smtClean="0">
                <a:solidFill>
                  <a:schemeClr val="tx1"/>
                </a:solidFill>
                <a:latin typeface="+mn-lt"/>
                <a:ea typeface="+mn-ea"/>
                <a:cs typeface="+mn-cs"/>
              </a:rPr>
              <a:t>(Aristotle, 384–322 BCE).</a:t>
            </a:r>
            <a:endParaRPr lang="nl-NL" dirty="0" smtClean="0"/>
          </a:p>
          <a:p>
            <a:endParaRPr lang="nl-NL" dirty="0" smtClean="0"/>
          </a:p>
          <a:p>
            <a:r>
              <a:rPr lang="nl-NL" dirty="0" smtClean="0"/>
              <a:t>Pulsar </a:t>
            </a:r>
            <a:r>
              <a:rPr lang="nl-NL" dirty="0" err="1" smtClean="0"/>
              <a:t>not</a:t>
            </a:r>
            <a:r>
              <a:rPr lang="nl-NL" dirty="0" smtClean="0"/>
              <a:t> a star </a:t>
            </a:r>
            <a:r>
              <a:rPr lang="nl-NL" dirty="0" err="1" smtClean="0"/>
              <a:t>that</a:t>
            </a:r>
            <a:r>
              <a:rPr lang="nl-NL" baseline="0" dirty="0" smtClean="0"/>
              <a:t> </a:t>
            </a:r>
            <a:r>
              <a:rPr lang="nl-NL" baseline="0" dirty="0" err="1" smtClean="0"/>
              <a:t>you</a:t>
            </a:r>
            <a:r>
              <a:rPr lang="nl-NL" baseline="0" dirty="0" smtClean="0"/>
              <a:t> want </a:t>
            </a:r>
            <a:r>
              <a:rPr lang="nl-NL" baseline="0" dirty="0" err="1" smtClean="0"/>
              <a:t>to</a:t>
            </a:r>
            <a:r>
              <a:rPr lang="nl-NL" baseline="0" dirty="0" smtClean="0"/>
              <a:t> live next </a:t>
            </a:r>
            <a:r>
              <a:rPr lang="nl-NL" baseline="0" dirty="0" err="1" smtClean="0"/>
              <a:t>to</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2</a:t>
            </a:fld>
            <a:endParaRPr lang="en-US"/>
          </a:p>
        </p:txBody>
      </p:sp>
    </p:spTree>
    <p:extLst>
      <p:ext uri="{BB962C8B-B14F-4D97-AF65-F5344CB8AC3E}">
        <p14:creationId xmlns:p14="http://schemas.microsoft.com/office/powerpoint/2010/main" val="54598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1" u="none" strike="noStrike" kern="1200" baseline="0" dirty="0" smtClean="0">
                <a:solidFill>
                  <a:schemeClr val="tx1"/>
                </a:solidFill>
                <a:latin typeface="+mn-lt"/>
                <a:ea typeface="+mn-ea"/>
                <a:cs typeface="+mn-cs"/>
              </a:rPr>
              <a:t>The </a:t>
            </a:r>
            <a:r>
              <a:rPr lang="nl-NL" sz="1200" b="0" i="1" u="none" strike="noStrike" kern="1200" baseline="0" dirty="0" err="1" smtClean="0">
                <a:solidFill>
                  <a:schemeClr val="tx1"/>
                </a:solidFill>
                <a:latin typeface="+mn-lt"/>
                <a:ea typeface="+mn-ea"/>
                <a:cs typeface="+mn-cs"/>
              </a:rPr>
              <a:t>blob</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coincides</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with</a:t>
            </a:r>
            <a:r>
              <a:rPr lang="nl-NL" sz="1200" b="0" i="1" u="none" strike="noStrike" kern="1200" baseline="0" dirty="0" smtClean="0">
                <a:solidFill>
                  <a:schemeClr val="tx1"/>
                </a:solidFill>
                <a:latin typeface="+mn-lt"/>
                <a:ea typeface="+mn-ea"/>
                <a:cs typeface="+mn-cs"/>
              </a:rPr>
              <a:t> the field of view of Kepler </a:t>
            </a:r>
            <a:r>
              <a:rPr lang="nl-NL" sz="1200" b="0" i="1" u="none" strike="noStrike" kern="1200" baseline="0" dirty="0" err="1" smtClean="0">
                <a:solidFill>
                  <a:schemeClr val="tx1"/>
                </a:solidFill>
                <a:latin typeface="+mn-lt"/>
                <a:ea typeface="+mn-ea"/>
                <a:cs typeface="+mn-cs"/>
              </a:rPr>
              <a:t>telescope</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3</a:t>
            </a:fld>
            <a:endParaRPr lang="en-US"/>
          </a:p>
        </p:txBody>
      </p:sp>
    </p:spTree>
    <p:extLst>
      <p:ext uri="{BB962C8B-B14F-4D97-AF65-F5344CB8AC3E}">
        <p14:creationId xmlns:p14="http://schemas.microsoft.com/office/powerpoint/2010/main" val="128105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How many stars in our galaxy &gt;1E9</a:t>
            </a:r>
          </a:p>
          <a:p>
            <a:r>
              <a:rPr lang="en-US" sz="1200" b="0" i="1" u="none" strike="noStrike" kern="1200" baseline="0" dirty="0" smtClean="0">
                <a:solidFill>
                  <a:schemeClr val="tx1"/>
                </a:solidFill>
                <a:latin typeface="+mn-lt"/>
                <a:ea typeface="+mn-ea"/>
                <a:cs typeface="+mn-cs"/>
              </a:rPr>
              <a:t>How many galaxies in our universe &gt;1E9</a:t>
            </a: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Opinions differ:</a:t>
            </a:r>
          </a:p>
          <a:p>
            <a:r>
              <a:rPr lang="en-US" sz="1200" b="0" i="1" u="none" strike="noStrike" kern="1200" baseline="0" dirty="0" smtClean="0">
                <a:solidFill>
                  <a:schemeClr val="tx1"/>
                </a:solidFill>
                <a:latin typeface="+mn-lt"/>
                <a:ea typeface="+mn-ea"/>
                <a:cs typeface="+mn-cs"/>
              </a:rPr>
              <a:t>There are infinite worlds both like and unlike this</a:t>
            </a:r>
          </a:p>
          <a:p>
            <a:r>
              <a:rPr lang="en-US" sz="1200" b="0" i="1" u="none" strike="noStrike" kern="1200" baseline="0" dirty="0" smtClean="0">
                <a:solidFill>
                  <a:schemeClr val="tx1"/>
                </a:solidFill>
                <a:latin typeface="+mn-lt"/>
                <a:ea typeface="+mn-ea"/>
                <a:cs typeface="+mn-cs"/>
              </a:rPr>
              <a:t>world of ours’ </a:t>
            </a:r>
            <a:r>
              <a:rPr lang="en-US" sz="1200" b="0" i="0" u="none" strike="noStrike" kern="1200" baseline="0" dirty="0" smtClean="0">
                <a:solidFill>
                  <a:schemeClr val="tx1"/>
                </a:solidFill>
                <a:latin typeface="+mn-lt"/>
                <a:ea typeface="+mn-ea"/>
                <a:cs typeface="+mn-cs"/>
              </a:rPr>
              <a:t>(Epicurus, 341–270 BCE) to </a:t>
            </a:r>
            <a:r>
              <a:rPr lang="en-US" sz="1200" b="0" i="1" u="none" strike="noStrike" kern="1200" baseline="0" dirty="0" smtClean="0">
                <a:solidFill>
                  <a:schemeClr val="tx1"/>
                </a:solidFill>
                <a:latin typeface="+mn-lt"/>
                <a:ea typeface="+mn-ea"/>
                <a:cs typeface="+mn-cs"/>
              </a:rPr>
              <a:t>‘There can</a:t>
            </a:r>
            <a:r>
              <a:rPr lang="nl-NL" sz="1200" b="0" i="1" u="none" strike="noStrike" kern="1200" baseline="0" dirty="0" err="1" smtClean="0">
                <a:solidFill>
                  <a:schemeClr val="tx1"/>
                </a:solidFill>
                <a:latin typeface="+mn-lt"/>
                <a:ea typeface="+mn-ea"/>
                <a:cs typeface="+mn-cs"/>
              </a:rPr>
              <a:t>not</a:t>
            </a:r>
            <a:endParaRPr lang="nl-NL"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be more worlds than one’ </a:t>
            </a:r>
            <a:r>
              <a:rPr lang="en-US" sz="1200" b="0" i="0" u="none" strike="noStrike" kern="1200" baseline="0" dirty="0" smtClean="0">
                <a:solidFill>
                  <a:schemeClr val="tx1"/>
                </a:solidFill>
                <a:latin typeface="+mn-lt"/>
                <a:ea typeface="+mn-ea"/>
                <a:cs typeface="+mn-cs"/>
              </a:rPr>
              <a:t>(Aristotle, 384–322 BCE).</a:t>
            </a:r>
            <a:endParaRPr lang="nl-NL" dirty="0" smtClean="0"/>
          </a:p>
          <a:p>
            <a:endParaRPr lang="nl-NL" dirty="0" smtClean="0"/>
          </a:p>
          <a:p>
            <a:r>
              <a:rPr lang="nl-NL" dirty="0" smtClean="0"/>
              <a:t>Pulsar </a:t>
            </a:r>
            <a:r>
              <a:rPr lang="nl-NL" dirty="0" err="1" smtClean="0"/>
              <a:t>not</a:t>
            </a:r>
            <a:r>
              <a:rPr lang="nl-NL" dirty="0" smtClean="0"/>
              <a:t> a star </a:t>
            </a:r>
            <a:r>
              <a:rPr lang="nl-NL" dirty="0" err="1" smtClean="0"/>
              <a:t>that</a:t>
            </a:r>
            <a:r>
              <a:rPr lang="nl-NL" baseline="0" dirty="0" smtClean="0"/>
              <a:t> </a:t>
            </a:r>
            <a:r>
              <a:rPr lang="nl-NL" baseline="0" dirty="0" err="1" smtClean="0"/>
              <a:t>you</a:t>
            </a:r>
            <a:r>
              <a:rPr lang="nl-NL" baseline="0" dirty="0" smtClean="0"/>
              <a:t> want </a:t>
            </a:r>
            <a:r>
              <a:rPr lang="nl-NL" baseline="0" dirty="0" err="1" smtClean="0"/>
              <a:t>to</a:t>
            </a:r>
            <a:r>
              <a:rPr lang="nl-NL" baseline="0" dirty="0" smtClean="0"/>
              <a:t> live next </a:t>
            </a:r>
            <a:r>
              <a:rPr lang="nl-NL" baseline="0" dirty="0" err="1" smtClean="0"/>
              <a:t>to</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4</a:t>
            </a:fld>
            <a:endParaRPr lang="en-US"/>
          </a:p>
        </p:txBody>
      </p:sp>
    </p:spTree>
    <p:extLst>
      <p:ext uri="{BB962C8B-B14F-4D97-AF65-F5344CB8AC3E}">
        <p14:creationId xmlns:p14="http://schemas.microsoft.com/office/powerpoint/2010/main" val="191687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hlinkClick r:id="rId3"/>
              </a:rPr>
              <a:t>http://astro.unl.edu/naap/esp/centerofmass.html</a:t>
            </a:r>
            <a:endParaRPr lang="nl-NL" sz="1200" b="0" i="1" u="none" strike="noStrike" kern="1200" baseline="0" dirty="0" smtClean="0">
              <a:solidFill>
                <a:schemeClr val="tx1"/>
              </a:solidFill>
              <a:latin typeface="+mn-lt"/>
              <a:ea typeface="+mn-ea"/>
              <a:cs typeface="+mn-cs"/>
            </a:endParaRPr>
          </a:p>
          <a:p>
            <a:endParaRPr lang="nl-NL" sz="1200" b="0" i="1"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5</a:t>
            </a:fld>
            <a:endParaRPr lang="en-US"/>
          </a:p>
        </p:txBody>
      </p:sp>
    </p:spTree>
    <p:extLst>
      <p:ext uri="{BB962C8B-B14F-4D97-AF65-F5344CB8AC3E}">
        <p14:creationId xmlns:p14="http://schemas.microsoft.com/office/powerpoint/2010/main" val="23040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1" u="none" strike="noStrike" kern="1200" baseline="0" dirty="0" err="1" smtClean="0">
                <a:solidFill>
                  <a:schemeClr val="tx1"/>
                </a:solidFill>
                <a:latin typeface="+mn-lt"/>
                <a:ea typeface="+mn-ea"/>
                <a:cs typeface="+mn-cs"/>
              </a:rPr>
              <a:t>Astronomers</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can</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watch</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not</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touch</a:t>
            </a:r>
            <a:endParaRPr lang="nl-NL" sz="1200" b="0" i="1" u="none" strike="noStrike" kern="1200" baseline="0" dirty="0" smtClean="0">
              <a:solidFill>
                <a:schemeClr val="tx1"/>
              </a:solidFill>
              <a:latin typeface="+mn-lt"/>
              <a:ea typeface="+mn-ea"/>
              <a:cs typeface="+mn-cs"/>
            </a:endParaRPr>
          </a:p>
          <a:p>
            <a:r>
              <a:rPr lang="nl-NL" sz="1200" b="0" i="1" u="none" strike="noStrike" kern="1200" baseline="0" dirty="0" err="1" smtClean="0">
                <a:solidFill>
                  <a:schemeClr val="tx1"/>
                </a:solidFill>
                <a:latin typeface="+mn-lt"/>
                <a:ea typeface="+mn-ea"/>
                <a:cs typeface="+mn-cs"/>
              </a:rPr>
              <a:t>Astrometry</a:t>
            </a:r>
            <a:r>
              <a:rPr lang="nl-NL" sz="1200" b="0" i="1" u="none" strike="noStrike" kern="1200" baseline="0" dirty="0" smtClean="0">
                <a:solidFill>
                  <a:schemeClr val="tx1"/>
                </a:solidFill>
                <a:latin typeface="+mn-lt"/>
                <a:ea typeface="+mn-ea"/>
                <a:cs typeface="+mn-cs"/>
              </a:rPr>
              <a:t> unit </a:t>
            </a:r>
            <a:r>
              <a:rPr lang="nl-NL" sz="1200" b="0" i="1" u="none" strike="noStrike" kern="1200" baseline="0" dirty="0" err="1" smtClean="0">
                <a:solidFill>
                  <a:schemeClr val="tx1"/>
                </a:solidFill>
                <a:latin typeface="+mn-lt"/>
                <a:ea typeface="+mn-ea"/>
                <a:cs typeface="+mn-cs"/>
              </a:rPr>
              <a:t>mas</a:t>
            </a:r>
            <a:r>
              <a:rPr lang="nl-NL" sz="1200" b="0" i="1" u="none" strike="noStrike" kern="1200" baseline="0" dirty="0" smtClean="0">
                <a:solidFill>
                  <a:schemeClr val="tx1"/>
                </a:solidFill>
                <a:latin typeface="+mn-lt"/>
                <a:ea typeface="+mn-ea"/>
                <a:cs typeface="+mn-cs"/>
              </a:rPr>
              <a:t> is unit of </a:t>
            </a:r>
            <a:r>
              <a:rPr lang="nl-NL" sz="1200" b="0" i="1" u="none" strike="noStrike" kern="1200" baseline="0" dirty="0" err="1" smtClean="0">
                <a:solidFill>
                  <a:schemeClr val="tx1"/>
                </a:solidFill>
                <a:latin typeface="+mn-lt"/>
                <a:ea typeface="+mn-ea"/>
                <a:cs typeface="+mn-cs"/>
              </a:rPr>
              <a:t>length</a:t>
            </a:r>
            <a:r>
              <a:rPr lang="nl-NL" sz="1200" b="0" i="1" u="none" strike="noStrike" kern="1200" baseline="0" dirty="0" smtClean="0">
                <a:solidFill>
                  <a:schemeClr val="tx1"/>
                </a:solidFill>
                <a:latin typeface="+mn-lt"/>
                <a:ea typeface="+mn-ea"/>
                <a:cs typeface="+mn-cs"/>
              </a:rPr>
              <a:t> (major </a:t>
            </a:r>
            <a:r>
              <a:rPr lang="nl-NL" sz="1200" b="0" i="1" u="none" strike="noStrike" kern="1200" baseline="0" dirty="0" err="1" smtClean="0">
                <a:solidFill>
                  <a:schemeClr val="tx1"/>
                </a:solidFill>
                <a:latin typeface="+mn-lt"/>
                <a:ea typeface="+mn-ea"/>
                <a:cs typeface="+mn-cs"/>
              </a:rPr>
              <a:t>axis</a:t>
            </a:r>
            <a:r>
              <a:rPr lang="nl-NL" sz="1200" b="0" i="1"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6</a:t>
            </a:fld>
            <a:endParaRPr lang="en-US"/>
          </a:p>
        </p:txBody>
      </p:sp>
    </p:spTree>
    <p:extLst>
      <p:ext uri="{BB962C8B-B14F-4D97-AF65-F5344CB8AC3E}">
        <p14:creationId xmlns:p14="http://schemas.microsoft.com/office/powerpoint/2010/main" val="4131784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1" u="none" strike="noStrike" kern="1200" baseline="0" dirty="0" err="1" smtClean="0">
                <a:solidFill>
                  <a:schemeClr val="tx1"/>
                </a:solidFill>
                <a:latin typeface="+mn-lt"/>
                <a:ea typeface="+mn-ea"/>
                <a:cs typeface="+mn-cs"/>
              </a:rPr>
              <a:t>Astronomers</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can</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watch</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not</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touch</a:t>
            </a:r>
            <a:endParaRPr lang="nl-NL" sz="1200" b="0" i="1" u="none" strike="noStrike" kern="1200" baseline="0" dirty="0" smtClean="0">
              <a:solidFill>
                <a:schemeClr val="tx1"/>
              </a:solidFill>
              <a:latin typeface="+mn-lt"/>
              <a:ea typeface="+mn-ea"/>
              <a:cs typeface="+mn-cs"/>
            </a:endParaRPr>
          </a:p>
          <a:p>
            <a:r>
              <a:rPr lang="nl-NL" sz="1200" b="0" i="1" u="none" strike="noStrike" kern="1200" baseline="0" dirty="0" err="1" smtClean="0">
                <a:solidFill>
                  <a:schemeClr val="tx1"/>
                </a:solidFill>
                <a:latin typeface="+mn-lt"/>
                <a:ea typeface="+mn-ea"/>
                <a:cs typeface="+mn-cs"/>
              </a:rPr>
              <a:t>Astrometry</a:t>
            </a:r>
            <a:r>
              <a:rPr lang="nl-NL" sz="1200" b="0" i="1" u="none" strike="noStrike" kern="1200" baseline="0" dirty="0" smtClean="0">
                <a:solidFill>
                  <a:schemeClr val="tx1"/>
                </a:solidFill>
                <a:latin typeface="+mn-lt"/>
                <a:ea typeface="+mn-ea"/>
                <a:cs typeface="+mn-cs"/>
              </a:rPr>
              <a:t> unit </a:t>
            </a:r>
            <a:r>
              <a:rPr lang="nl-NL" sz="1200" b="0" i="1" u="none" strike="noStrike" kern="1200" baseline="0" dirty="0" err="1" smtClean="0">
                <a:solidFill>
                  <a:schemeClr val="tx1"/>
                </a:solidFill>
                <a:latin typeface="+mn-lt"/>
                <a:ea typeface="+mn-ea"/>
                <a:cs typeface="+mn-cs"/>
              </a:rPr>
              <a:t>mas</a:t>
            </a:r>
            <a:r>
              <a:rPr lang="nl-NL" sz="1200" b="0" i="1" u="none" strike="noStrike" kern="1200" baseline="0" dirty="0" smtClean="0">
                <a:solidFill>
                  <a:schemeClr val="tx1"/>
                </a:solidFill>
                <a:latin typeface="+mn-lt"/>
                <a:ea typeface="+mn-ea"/>
                <a:cs typeface="+mn-cs"/>
              </a:rPr>
              <a:t> is unit of </a:t>
            </a:r>
            <a:r>
              <a:rPr lang="nl-NL" sz="1200" b="0" i="1" u="none" strike="noStrike" kern="1200" baseline="0" dirty="0" err="1" smtClean="0">
                <a:solidFill>
                  <a:schemeClr val="tx1"/>
                </a:solidFill>
                <a:latin typeface="+mn-lt"/>
                <a:ea typeface="+mn-ea"/>
                <a:cs typeface="+mn-cs"/>
              </a:rPr>
              <a:t>length</a:t>
            </a:r>
            <a:r>
              <a:rPr lang="nl-NL" sz="1200" b="0" i="1" u="none" strike="noStrike" kern="1200" baseline="0" dirty="0" smtClean="0">
                <a:solidFill>
                  <a:schemeClr val="tx1"/>
                </a:solidFill>
                <a:latin typeface="+mn-lt"/>
                <a:ea typeface="+mn-ea"/>
                <a:cs typeface="+mn-cs"/>
              </a:rPr>
              <a:t> (major </a:t>
            </a:r>
            <a:r>
              <a:rPr lang="nl-NL" sz="1200" b="0" i="1" u="none" strike="noStrike" kern="1200" baseline="0" dirty="0" err="1" smtClean="0">
                <a:solidFill>
                  <a:schemeClr val="tx1"/>
                </a:solidFill>
                <a:latin typeface="+mn-lt"/>
                <a:ea typeface="+mn-ea"/>
                <a:cs typeface="+mn-cs"/>
              </a:rPr>
              <a:t>axis</a:t>
            </a:r>
            <a:r>
              <a:rPr lang="nl-NL" sz="1200" b="0" i="1"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7</a:t>
            </a:fld>
            <a:endParaRPr lang="en-US"/>
          </a:p>
        </p:txBody>
      </p:sp>
    </p:spTree>
    <p:extLst>
      <p:ext uri="{BB962C8B-B14F-4D97-AF65-F5344CB8AC3E}">
        <p14:creationId xmlns:p14="http://schemas.microsoft.com/office/powerpoint/2010/main" val="413178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1" u="none" strike="noStrike" kern="1200" baseline="0" dirty="0" err="1" smtClean="0">
                <a:solidFill>
                  <a:schemeClr val="tx1"/>
                </a:solidFill>
                <a:latin typeface="+mn-lt"/>
                <a:ea typeface="+mn-ea"/>
                <a:cs typeface="+mn-cs"/>
              </a:rPr>
              <a:t>Astronomers</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can</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watch</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not</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touch</a:t>
            </a:r>
            <a:endParaRPr lang="nl-NL" sz="1200" b="0" i="1" u="none" strike="noStrike" kern="1200" baseline="0" dirty="0" smtClean="0">
              <a:solidFill>
                <a:schemeClr val="tx1"/>
              </a:solidFill>
              <a:latin typeface="+mn-lt"/>
              <a:ea typeface="+mn-ea"/>
              <a:cs typeface="+mn-cs"/>
            </a:endParaRPr>
          </a:p>
          <a:p>
            <a:r>
              <a:rPr lang="nl-NL" sz="1200" b="0" i="1" u="none" strike="noStrike" kern="1200" baseline="0" dirty="0" err="1" smtClean="0">
                <a:solidFill>
                  <a:schemeClr val="tx1"/>
                </a:solidFill>
                <a:latin typeface="+mn-lt"/>
                <a:ea typeface="+mn-ea"/>
                <a:cs typeface="+mn-cs"/>
              </a:rPr>
              <a:t>Spectroscopy</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laws</a:t>
            </a:r>
            <a:r>
              <a:rPr lang="nl-NL" sz="1200" b="0" i="1" u="none" strike="noStrike" kern="1200" baseline="0" dirty="0" smtClean="0">
                <a:solidFill>
                  <a:schemeClr val="tx1"/>
                </a:solidFill>
                <a:latin typeface="+mn-lt"/>
                <a:ea typeface="+mn-ea"/>
                <a:cs typeface="+mn-cs"/>
              </a:rPr>
              <a:t> of </a:t>
            </a:r>
            <a:r>
              <a:rPr lang="nl-NL" sz="1200" b="0" i="1" u="none" strike="noStrike" kern="1200" baseline="0" dirty="0" err="1" smtClean="0">
                <a:solidFill>
                  <a:schemeClr val="tx1"/>
                </a:solidFill>
                <a:latin typeface="+mn-lt"/>
                <a:ea typeface="+mn-ea"/>
                <a:cs typeface="+mn-cs"/>
              </a:rPr>
              <a:t>physics</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same</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everywhere</a:t>
            </a:r>
            <a:r>
              <a:rPr lang="nl-NL" sz="1200" b="0" i="1" u="none" strike="noStrike" kern="1200" baseline="0" dirty="0" smtClean="0">
                <a:solidFill>
                  <a:schemeClr val="tx1"/>
                </a:solidFill>
                <a:latin typeface="+mn-lt"/>
                <a:ea typeface="+mn-ea"/>
                <a:cs typeface="+mn-cs"/>
              </a:rPr>
              <a:t> in the </a:t>
            </a:r>
            <a:r>
              <a:rPr lang="nl-NL" sz="1200" b="0" i="1" u="none" strike="noStrike" kern="1200" baseline="0" dirty="0" err="1" smtClean="0">
                <a:solidFill>
                  <a:schemeClr val="tx1"/>
                </a:solidFill>
                <a:latin typeface="+mn-lt"/>
                <a:ea typeface="+mn-ea"/>
                <a:cs typeface="+mn-cs"/>
              </a:rPr>
              <a:t>universe</a:t>
            </a:r>
            <a:endParaRPr lang="nl-NL" sz="1200" b="0" i="1" u="none" strike="noStrike" kern="1200" baseline="0" dirty="0" smtClean="0">
              <a:solidFill>
                <a:schemeClr val="tx1"/>
              </a:solidFill>
              <a:latin typeface="+mn-lt"/>
              <a:ea typeface="+mn-ea"/>
              <a:cs typeface="+mn-cs"/>
            </a:endParaRPr>
          </a:p>
          <a:p>
            <a:endParaRPr lang="nl-NL" sz="1200" b="0" i="1"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baseline="0" dirty="0" err="1" smtClean="0">
                <a:solidFill>
                  <a:schemeClr val="tx1"/>
                </a:solidFill>
                <a:latin typeface="+mn-lt"/>
                <a:ea typeface="+mn-ea"/>
                <a:cs typeface="+mn-cs"/>
              </a:rPr>
              <a:t>Where</a:t>
            </a:r>
            <a:r>
              <a:rPr lang="nl-NL" sz="1200" b="0" i="1" u="none" strike="noStrike" kern="1200" baseline="0" dirty="0" smtClean="0">
                <a:solidFill>
                  <a:schemeClr val="tx1"/>
                </a:solidFill>
                <a:latin typeface="+mn-lt"/>
                <a:ea typeface="+mn-ea"/>
                <a:cs typeface="+mn-cs"/>
              </a:rPr>
              <a:t> is the </a:t>
            </a:r>
            <a:r>
              <a:rPr lang="nl-NL" sz="1200" b="0" i="1" u="none" strike="noStrike" kern="1200" baseline="0" dirty="0" err="1" smtClean="0">
                <a:solidFill>
                  <a:schemeClr val="tx1"/>
                </a:solidFill>
                <a:latin typeface="+mn-lt"/>
                <a:ea typeface="+mn-ea"/>
                <a:cs typeface="+mn-cs"/>
              </a:rPr>
              <a:t>observer</a:t>
            </a:r>
            <a:r>
              <a:rPr lang="nl-NL" sz="1200" b="0" i="1" u="none" strike="noStrike" kern="1200" baseline="0" dirty="0" smtClean="0">
                <a:solidFill>
                  <a:schemeClr val="tx1"/>
                </a:solidFill>
                <a:latin typeface="+mn-lt"/>
                <a:ea typeface="+mn-ea"/>
                <a:cs typeface="+mn-cs"/>
              </a:rPr>
              <a:t> in the </a:t>
            </a:r>
            <a:r>
              <a:rPr lang="nl-NL" sz="1200" b="0" i="1" u="none" strike="noStrike" kern="1200" baseline="0" dirty="0" err="1" smtClean="0">
                <a:solidFill>
                  <a:schemeClr val="tx1"/>
                </a:solidFill>
                <a:latin typeface="+mn-lt"/>
                <a:ea typeface="+mn-ea"/>
                <a:cs typeface="+mn-cs"/>
              </a:rPr>
              <a:t>eso</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animation</a:t>
            </a:r>
            <a:r>
              <a:rPr lang="nl-NL" sz="1200" b="0" i="1"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baseline="0" dirty="0" smtClean="0">
                <a:solidFill>
                  <a:schemeClr val="tx1"/>
                </a:solidFill>
                <a:latin typeface="+mn-lt"/>
                <a:ea typeface="+mn-ea"/>
                <a:cs typeface="+mn-cs"/>
              </a:rPr>
              <a:t>Blueshift max </a:t>
            </a:r>
            <a:r>
              <a:rPr lang="nl-NL" sz="1200" b="0" i="1" u="none" strike="noStrike" kern="1200" baseline="0" dirty="0" err="1" smtClean="0">
                <a:solidFill>
                  <a:schemeClr val="tx1"/>
                </a:solidFill>
                <a:latin typeface="+mn-lt"/>
                <a:ea typeface="+mn-ea"/>
                <a:cs typeface="+mn-cs"/>
              </a:rPr>
              <a:t>when</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planet</a:t>
            </a:r>
            <a:r>
              <a:rPr lang="nl-NL" sz="1200" b="0" i="1" u="none" strike="noStrike" kern="1200" baseline="0" dirty="0" smtClean="0">
                <a:solidFill>
                  <a:schemeClr val="tx1"/>
                </a:solidFill>
                <a:latin typeface="+mn-lt"/>
                <a:ea typeface="+mn-ea"/>
                <a:cs typeface="+mn-cs"/>
              </a:rPr>
              <a:t> is at 3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baseline="0" dirty="0" smtClean="0">
                <a:solidFill>
                  <a:schemeClr val="tx1"/>
                </a:solidFill>
                <a:latin typeface="+mn-lt"/>
                <a:ea typeface="+mn-ea"/>
                <a:cs typeface="+mn-cs"/>
              </a:rPr>
              <a:t>Star is </a:t>
            </a:r>
            <a:r>
              <a:rPr lang="nl-NL" sz="1200" b="0" i="1" u="none" strike="noStrike" kern="1200" baseline="0" dirty="0" err="1" smtClean="0">
                <a:solidFill>
                  <a:schemeClr val="tx1"/>
                </a:solidFill>
                <a:latin typeface="+mn-lt"/>
                <a:ea typeface="+mn-ea"/>
                <a:cs typeface="+mn-cs"/>
              </a:rPr>
              <a:t>then</a:t>
            </a:r>
            <a:r>
              <a:rPr lang="nl-NL" sz="1200" b="0" i="1" u="none" strike="noStrike" kern="1200" baseline="0" dirty="0" smtClean="0">
                <a:solidFill>
                  <a:schemeClr val="tx1"/>
                </a:solidFill>
                <a:latin typeface="+mn-lt"/>
                <a:ea typeface="+mn-ea"/>
                <a:cs typeface="+mn-cs"/>
              </a:rPr>
              <a:t> at 9 </a:t>
            </a:r>
            <a:r>
              <a:rPr lang="nl-NL" sz="1200" b="0" i="1" u="none" strike="noStrike" kern="1200" baseline="0" dirty="0" err="1" smtClean="0">
                <a:solidFill>
                  <a:schemeClr val="tx1"/>
                </a:solidFill>
                <a:latin typeface="+mn-lt"/>
                <a:ea typeface="+mn-ea"/>
                <a:cs typeface="+mn-cs"/>
              </a:rPr>
              <a:t>and</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moving</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towards</a:t>
            </a:r>
            <a:r>
              <a:rPr lang="nl-NL" sz="1200" b="0" i="1" u="none" strike="noStrike" kern="1200" baseline="0" dirty="0" smtClean="0">
                <a:solidFill>
                  <a:schemeClr val="tx1"/>
                </a:solidFill>
                <a:latin typeface="+mn-lt"/>
                <a:ea typeface="+mn-ea"/>
                <a:cs typeface="+mn-cs"/>
              </a:rPr>
              <a:t> </a:t>
            </a:r>
            <a:r>
              <a:rPr lang="nl-NL" sz="1200" b="0" i="1" u="none" strike="noStrike" kern="1200" baseline="0" dirty="0" err="1" smtClean="0">
                <a:solidFill>
                  <a:schemeClr val="tx1"/>
                </a:solidFill>
                <a:latin typeface="+mn-lt"/>
                <a:ea typeface="+mn-ea"/>
                <a:cs typeface="+mn-cs"/>
              </a:rPr>
              <a:t>observer</a:t>
            </a:r>
            <a:r>
              <a:rPr lang="nl-NL" sz="1200" b="0" i="1" u="none" strike="noStrike" kern="1200" baseline="0" dirty="0" smtClean="0">
                <a:solidFill>
                  <a:schemeClr val="tx1"/>
                </a:solidFill>
                <a:latin typeface="+mn-lt"/>
                <a:ea typeface="+mn-ea"/>
                <a:cs typeface="+mn-cs"/>
              </a:rPr>
              <a:t> at </a:t>
            </a:r>
            <a:r>
              <a:rPr lang="nl-NL" sz="1200" b="1" i="1" u="none" strike="noStrike" kern="1200" baseline="0" dirty="0" smtClean="0">
                <a:solidFill>
                  <a:schemeClr val="tx1"/>
                </a:solidFill>
                <a:latin typeface="+mn-lt"/>
                <a:ea typeface="+mn-ea"/>
                <a:cs typeface="+mn-cs"/>
              </a:rPr>
              <a:t>6 </a:t>
            </a:r>
            <a:r>
              <a:rPr lang="nl-NL" sz="1200" b="1" i="1" u="none" strike="noStrike" kern="1200" baseline="0" dirty="0" err="1" smtClean="0">
                <a:solidFill>
                  <a:schemeClr val="tx1"/>
                </a:solidFill>
                <a:latin typeface="+mn-lt"/>
                <a:ea typeface="+mn-ea"/>
                <a:cs typeface="+mn-cs"/>
              </a:rPr>
              <a:t>oclock</a:t>
            </a:r>
            <a:endParaRPr lang="nl-NL" sz="1200" b="1"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B699A5-9644-4C9D-B8E6-B94FB4420AFD}" type="slidenum">
              <a:rPr lang="en-US" smtClean="0"/>
              <a:t>8</a:t>
            </a:fld>
            <a:endParaRPr lang="en-US"/>
          </a:p>
        </p:txBody>
      </p:sp>
    </p:spTree>
    <p:extLst>
      <p:ext uri="{BB962C8B-B14F-4D97-AF65-F5344CB8AC3E}">
        <p14:creationId xmlns:p14="http://schemas.microsoft.com/office/powerpoint/2010/main" val="231039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smtClean="0"/>
              <a:t>Turbulence</a:t>
            </a:r>
            <a:r>
              <a:rPr lang="nl-NL" baseline="0" dirty="0" smtClean="0"/>
              <a:t> </a:t>
            </a:r>
            <a:r>
              <a:rPr lang="nl-NL" baseline="0" dirty="0" err="1" smtClean="0"/>
              <a:t>and</a:t>
            </a:r>
            <a:r>
              <a:rPr lang="nl-NL" baseline="0" dirty="0" smtClean="0"/>
              <a:t> </a:t>
            </a:r>
            <a:r>
              <a:rPr lang="nl-NL" baseline="0" dirty="0" err="1" smtClean="0"/>
              <a:t>atmospheric</a:t>
            </a:r>
            <a:r>
              <a:rPr lang="nl-NL" baseline="0" dirty="0" smtClean="0"/>
              <a:t> </a:t>
            </a:r>
            <a:r>
              <a:rPr lang="nl-NL" baseline="0" dirty="0" err="1" smtClean="0"/>
              <a:t>absorption</a:t>
            </a:r>
            <a:r>
              <a:rPr lang="nl-NL" baseline="0" dirty="0" smtClean="0"/>
              <a:t> hinder </a:t>
            </a:r>
            <a:r>
              <a:rPr lang="nl-NL" baseline="0" dirty="0" err="1" smtClean="0"/>
              <a:t>observations</a:t>
            </a:r>
            <a:r>
              <a:rPr lang="nl-NL" baseline="0" dirty="0" smtClean="0"/>
              <a:t> </a:t>
            </a:r>
            <a:r>
              <a:rPr lang="nl-NL" baseline="0" dirty="0" err="1" smtClean="0"/>
              <a:t>from</a:t>
            </a:r>
            <a:r>
              <a:rPr lang="nl-NL" baseline="0" dirty="0" smtClean="0"/>
              <a:t> </a:t>
            </a:r>
            <a:r>
              <a:rPr lang="nl-NL" baseline="0" dirty="0" err="1" smtClean="0"/>
              <a:t>earth</a:t>
            </a:r>
            <a:endParaRPr lang="en-US" dirty="0"/>
          </a:p>
        </p:txBody>
      </p:sp>
      <p:sp>
        <p:nvSpPr>
          <p:cNvPr id="4" name="Slide Number Placeholder 3"/>
          <p:cNvSpPr>
            <a:spLocks noGrp="1"/>
          </p:cNvSpPr>
          <p:nvPr>
            <p:ph type="sldNum" sz="quarter" idx="10"/>
          </p:nvPr>
        </p:nvSpPr>
        <p:spPr/>
        <p:txBody>
          <a:bodyPr/>
          <a:lstStyle/>
          <a:p>
            <a:fld id="{C5B699A5-9644-4C9D-B8E6-B94FB4420AFD}" type="slidenum">
              <a:rPr lang="en-US" smtClean="0"/>
              <a:t>9</a:t>
            </a:fld>
            <a:endParaRPr lang="en-US"/>
          </a:p>
        </p:txBody>
      </p:sp>
    </p:spTree>
    <p:extLst>
      <p:ext uri="{BB962C8B-B14F-4D97-AF65-F5344CB8AC3E}">
        <p14:creationId xmlns:p14="http://schemas.microsoft.com/office/powerpoint/2010/main" val="309336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00D3EF-6543-4CF3-BEBE-F1A1DBD4820F}"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311272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33BB29-E39D-4E8D-8751-6A99EF34702D}"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66803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5DDE6A-6267-484B-A7E7-9B226469E5C4}"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266822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A18DE-78A6-4F7C-A4BF-6EB219C2FF8C}" type="datetime1">
              <a:rPr lang="en-US" smtClean="0"/>
              <a:t>1/12/2014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365628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3F0AAC-15F3-42E1-A065-DAF45D4CF4E1}" type="datetime1">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106206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B917A5-E99E-46CC-9082-D0BE7AFEDAED}" type="datetime1">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78376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5712C-14AB-4CDB-9564-71CBF872299E}" type="datetime1">
              <a:rPr lang="en-US" smtClean="0"/>
              <a:t>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281623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5849D7-FCFC-41D5-9076-AE6BAA4B9D2A}" type="datetime1">
              <a:rPr lang="en-US" smtClean="0"/>
              <a:t>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366402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56DCF4-C843-45E4-9DA0-DA506EE36185}" type="datetime1">
              <a:rPr lang="en-US" smtClean="0"/>
              <a:t>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98317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EAB12-7D5A-4C7C-AA0D-21A773756377}" type="datetime1">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128299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25ED9-F06D-4FC3-A9F2-8B7BD0BF7509}" type="datetime1">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E7C5DC-D643-4F8A-AB1C-003D33598950}" type="slidenum">
              <a:rPr lang="en-US" smtClean="0"/>
              <a:t>‹#›</a:t>
            </a:fld>
            <a:endParaRPr lang="en-US"/>
          </a:p>
        </p:txBody>
      </p:sp>
    </p:spTree>
    <p:extLst>
      <p:ext uri="{BB962C8B-B14F-4D97-AF65-F5344CB8AC3E}">
        <p14:creationId xmlns:p14="http://schemas.microsoft.com/office/powerpoint/2010/main" val="268465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71F79-7E53-4762-911D-01432C38CFD8}" type="datetime1">
              <a:rPr lang="en-US" smtClean="0"/>
              <a:t>1/12/2014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7C5DC-D643-4F8A-AB1C-003D33598950}" type="slidenum">
              <a:rPr lang="en-US" smtClean="0"/>
              <a:t>‹#›</a:t>
            </a:fld>
            <a:endParaRPr lang="en-US"/>
          </a:p>
        </p:txBody>
      </p:sp>
    </p:spTree>
    <p:extLst>
      <p:ext uri="{BB962C8B-B14F-4D97-AF65-F5344CB8AC3E}">
        <p14:creationId xmlns:p14="http://schemas.microsoft.com/office/powerpoint/2010/main" val="267817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exoplanet.eu/catalo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6" t="-420" r="17111" b="3106"/>
          <a:stretch/>
        </p:blipFill>
        <p:spPr>
          <a:xfrm>
            <a:off x="-26248" y="-243408"/>
            <a:ext cx="9170248" cy="7101408"/>
          </a:xfrm>
        </p:spPr>
      </p:pic>
      <p:sp>
        <p:nvSpPr>
          <p:cNvPr id="2" name="Title 1"/>
          <p:cNvSpPr>
            <a:spLocks noGrp="1"/>
          </p:cNvSpPr>
          <p:nvPr>
            <p:ph type="title"/>
          </p:nvPr>
        </p:nvSpPr>
        <p:spPr>
          <a:xfrm>
            <a:off x="1115616" y="3717032"/>
            <a:ext cx="6552728" cy="1143000"/>
          </a:xfrm>
        </p:spPr>
        <p:txBody>
          <a:bodyPr/>
          <a:lstStyle/>
          <a:p>
            <a:r>
              <a:rPr lang="nl-NL" dirty="0" smtClean="0">
                <a:solidFill>
                  <a:schemeClr val="bg1"/>
                </a:solidFill>
              </a:rPr>
              <a:t>Practical </a:t>
            </a:r>
            <a:r>
              <a:rPr lang="nl-NL" dirty="0" err="1" smtClean="0">
                <a:solidFill>
                  <a:schemeClr val="bg1"/>
                </a:solidFill>
              </a:rPr>
              <a:t>assignment</a:t>
            </a:r>
            <a:endParaRPr lang="en-US" dirty="0">
              <a:solidFill>
                <a:schemeClr val="bg1"/>
              </a:solidFill>
            </a:endParaRPr>
          </a:p>
        </p:txBody>
      </p:sp>
      <p:sp>
        <p:nvSpPr>
          <p:cNvPr id="5" name="Footer Placeholder 4"/>
          <p:cNvSpPr>
            <a:spLocks noGrp="1"/>
          </p:cNvSpPr>
          <p:nvPr>
            <p:ph type="ftr" sz="quarter" idx="11"/>
          </p:nvPr>
        </p:nvSpPr>
        <p:spPr/>
        <p:txBody>
          <a:bodyPr/>
          <a:lstStyle/>
          <a:p>
            <a:endParaRPr lang="en-US" dirty="0"/>
          </a:p>
        </p:txBody>
      </p:sp>
      <p:sp>
        <p:nvSpPr>
          <p:cNvPr id="6" name="Title 1"/>
          <p:cNvSpPr txBox="1">
            <a:spLocks/>
          </p:cNvSpPr>
          <p:nvPr/>
        </p:nvSpPr>
        <p:spPr>
          <a:xfrm>
            <a:off x="462322" y="155679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7200" dirty="0" err="1" smtClean="0">
                <a:solidFill>
                  <a:schemeClr val="bg1"/>
                </a:solidFill>
              </a:rPr>
              <a:t>Discover</a:t>
            </a:r>
            <a:r>
              <a:rPr lang="nl-NL" sz="7200" dirty="0" smtClean="0">
                <a:solidFill>
                  <a:schemeClr val="bg1"/>
                </a:solidFill>
              </a:rPr>
              <a:t> </a:t>
            </a:r>
            <a:r>
              <a:rPr lang="nl-NL" sz="7200" dirty="0" err="1" smtClean="0">
                <a:solidFill>
                  <a:schemeClr val="bg1"/>
                </a:solidFill>
              </a:rPr>
              <a:t>Exoplanets</a:t>
            </a:r>
            <a:endParaRPr lang="en-US" sz="7200" dirty="0">
              <a:solidFill>
                <a:schemeClr val="bg1"/>
              </a:solidFill>
            </a:endParaRPr>
          </a:p>
        </p:txBody>
      </p:sp>
    </p:spTree>
    <p:extLst>
      <p:ext uri="{BB962C8B-B14F-4D97-AF65-F5344CB8AC3E}">
        <p14:creationId xmlns:p14="http://schemas.microsoft.com/office/powerpoint/2010/main" val="4143105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Detection</a:t>
            </a:r>
            <a:r>
              <a:rPr lang="nl-NL" dirty="0" smtClean="0"/>
              <a:t> </a:t>
            </a:r>
            <a:r>
              <a:rPr lang="nl-NL" dirty="0" err="1" smtClean="0"/>
              <a:t>Methods</a:t>
            </a:r>
            <a:endParaRPr lang="nl-NL" dirty="0"/>
          </a:p>
        </p:txBody>
      </p:sp>
      <p:sp>
        <p:nvSpPr>
          <p:cNvPr id="3" name="Content Placeholder 2"/>
          <p:cNvSpPr>
            <a:spLocks noGrp="1"/>
          </p:cNvSpPr>
          <p:nvPr>
            <p:ph idx="1"/>
          </p:nvPr>
        </p:nvSpPr>
        <p:spPr/>
        <p:txBody>
          <a:bodyPr>
            <a:normAutofit/>
          </a:bodyPr>
          <a:lstStyle/>
          <a:p>
            <a:r>
              <a:rPr lang="nl-NL" dirty="0" err="1" smtClean="0"/>
              <a:t>Microlensing</a:t>
            </a:r>
            <a:r>
              <a:rPr lang="nl-NL" dirty="0" smtClean="0"/>
              <a:t> (</a:t>
            </a:r>
            <a:r>
              <a:rPr lang="nl-NL" dirty="0" err="1" smtClean="0"/>
              <a:t>Einstein’s</a:t>
            </a:r>
            <a:r>
              <a:rPr lang="nl-NL" dirty="0" smtClean="0"/>
              <a:t> </a:t>
            </a:r>
            <a:r>
              <a:rPr lang="nl-NL" dirty="0" err="1" smtClean="0"/>
              <a:t>general</a:t>
            </a:r>
            <a:r>
              <a:rPr lang="nl-NL" dirty="0" smtClean="0"/>
              <a:t> </a:t>
            </a:r>
            <a:r>
              <a:rPr lang="nl-NL" dirty="0" err="1" smtClean="0"/>
              <a:t>relativity</a:t>
            </a:r>
            <a:r>
              <a:rPr lang="nl-NL" dirty="0" smtClean="0"/>
              <a:t>)</a:t>
            </a:r>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88" y="2710393"/>
            <a:ext cx="3848100" cy="41529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2415547"/>
            <a:ext cx="4679550" cy="4422028"/>
          </a:xfrm>
          <a:prstGeom prst="rect">
            <a:avLst/>
          </a:prstGeom>
        </p:spPr>
      </p:pic>
    </p:spTree>
    <p:extLst>
      <p:ext uri="{BB962C8B-B14F-4D97-AF65-F5344CB8AC3E}">
        <p14:creationId xmlns:p14="http://schemas.microsoft.com/office/powerpoint/2010/main" val="411594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Detection</a:t>
            </a:r>
            <a:r>
              <a:rPr lang="nl-NL" dirty="0" smtClean="0"/>
              <a:t> </a:t>
            </a:r>
            <a:r>
              <a:rPr lang="nl-NL" dirty="0" err="1" smtClean="0"/>
              <a:t>Methods</a:t>
            </a:r>
            <a:endParaRPr lang="nl-NL" dirty="0"/>
          </a:p>
        </p:txBody>
      </p:sp>
      <p:sp>
        <p:nvSpPr>
          <p:cNvPr id="3" name="Content Placeholder 2"/>
          <p:cNvSpPr>
            <a:spLocks noGrp="1"/>
          </p:cNvSpPr>
          <p:nvPr>
            <p:ph idx="1"/>
          </p:nvPr>
        </p:nvSpPr>
        <p:spPr/>
        <p:txBody>
          <a:bodyPr>
            <a:normAutofit/>
          </a:bodyPr>
          <a:lstStyle/>
          <a:p>
            <a:r>
              <a:rPr lang="nl-NL" dirty="0" smtClean="0"/>
              <a:t>transit or </a:t>
            </a:r>
            <a:r>
              <a:rPr lang="nl-NL" dirty="0" err="1" smtClean="0"/>
              <a:t>occlusion</a:t>
            </a:r>
            <a:endParaRPr lang="nl-NL" dirty="0" smtClean="0"/>
          </a:p>
          <a:p>
            <a:pPr marL="0" indent="0">
              <a:buNone/>
            </a:pPr>
            <a:endParaRPr lang="nl-NL" dirty="0" smtClean="0"/>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pic>
        <p:nvPicPr>
          <p:cNvPr id="7" name="OccultationGraphH264FullSiz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860" y="2442872"/>
            <a:ext cx="4799294" cy="26998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120" y="1068415"/>
            <a:ext cx="2857500" cy="2066925"/>
          </a:xfrm>
          <a:prstGeom prst="rect">
            <a:avLst/>
          </a:prstGeom>
        </p:spPr>
      </p:pic>
      <p:pic>
        <p:nvPicPr>
          <p:cNvPr id="8" name="Picture 7"/>
          <p:cNvPicPr>
            <a:picLocks noChangeAspect="1"/>
          </p:cNvPicPr>
          <p:nvPr/>
        </p:nvPicPr>
        <p:blipFill>
          <a:blip r:embed="rId7"/>
          <a:stretch>
            <a:fillRect/>
          </a:stretch>
        </p:blipFill>
        <p:spPr>
          <a:xfrm>
            <a:off x="5301452" y="3021011"/>
            <a:ext cx="3842547" cy="3838089"/>
          </a:xfrm>
          <a:prstGeom prst="rect">
            <a:avLst/>
          </a:prstGeom>
        </p:spPr>
      </p:pic>
      <p:sp>
        <p:nvSpPr>
          <p:cNvPr id="11" name="Rectangle 10"/>
          <p:cNvSpPr/>
          <p:nvPr/>
        </p:nvSpPr>
        <p:spPr>
          <a:xfrm>
            <a:off x="5822049" y="3365527"/>
            <a:ext cx="3247580" cy="278401"/>
          </a:xfrm>
          <a:prstGeom prst="rect">
            <a:avLst/>
          </a:prstGeom>
          <a:solidFill>
            <a:schemeClr val="accent1">
              <a:alpha val="34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8048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
                </p:tgtEl>
              </p:cMediaNode>
            </p:video>
          </p:childTnLst>
        </p:cTn>
      </p:par>
    </p:tnLst>
    <p:bldLst>
      <p:bldP spid="3" grpId="0" build="p"/>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The </a:t>
            </a:r>
            <a:r>
              <a:rPr lang="nl-NL" dirty="0" err="1" smtClean="0"/>
              <a:t>assignment</a:t>
            </a:r>
            <a:endParaRPr lang="en-US" dirty="0"/>
          </a:p>
        </p:txBody>
      </p:sp>
      <p:sp>
        <p:nvSpPr>
          <p:cNvPr id="3" name="Content Placeholder 2"/>
          <p:cNvSpPr>
            <a:spLocks noGrp="1"/>
          </p:cNvSpPr>
          <p:nvPr>
            <p:ph idx="1"/>
          </p:nvPr>
        </p:nvSpPr>
        <p:spPr>
          <a:xfrm>
            <a:off x="755576" y="2745507"/>
            <a:ext cx="7931224" cy="2483693"/>
          </a:xfrm>
        </p:spPr>
        <p:txBody>
          <a:bodyPr>
            <a:normAutofit fontScale="47500" lnSpcReduction="20000"/>
          </a:bodyPr>
          <a:lstStyle/>
          <a:p>
            <a:pPr marL="0" indent="0">
              <a:buNone/>
            </a:pPr>
            <a:r>
              <a:rPr lang="nl-NL" sz="6000" dirty="0" err="1" smtClean="0"/>
              <a:t>Measurements</a:t>
            </a:r>
            <a:r>
              <a:rPr lang="nl-NL" sz="6000" dirty="0" smtClean="0"/>
              <a:t>:</a:t>
            </a:r>
            <a:endParaRPr lang="nl-NL" sz="6000" dirty="0"/>
          </a:p>
          <a:p>
            <a:r>
              <a:rPr lang="nl-NL" dirty="0" smtClean="0"/>
              <a:t>Take </a:t>
            </a:r>
            <a:r>
              <a:rPr lang="nl-NL" dirty="0" err="1" smtClean="0"/>
              <a:t>four</a:t>
            </a:r>
            <a:r>
              <a:rPr lang="nl-NL" dirty="0" smtClean="0"/>
              <a:t> </a:t>
            </a:r>
            <a:r>
              <a:rPr lang="nl-NL" dirty="0" err="1" smtClean="0"/>
              <a:t>planets</a:t>
            </a:r>
            <a:r>
              <a:rPr lang="nl-NL" dirty="0" smtClean="0"/>
              <a:t> of different </a:t>
            </a:r>
            <a:r>
              <a:rPr lang="nl-NL" dirty="0" err="1" smtClean="0"/>
              <a:t>sizes</a:t>
            </a:r>
            <a:r>
              <a:rPr lang="nl-NL" dirty="0" smtClean="0"/>
              <a:t>. </a:t>
            </a:r>
            <a:r>
              <a:rPr lang="nl-NL" dirty="0" err="1" smtClean="0"/>
              <a:t>Measure</a:t>
            </a:r>
            <a:r>
              <a:rPr lang="nl-NL" dirty="0" smtClean="0"/>
              <a:t> </a:t>
            </a:r>
            <a:r>
              <a:rPr lang="nl-NL" dirty="0" err="1" smtClean="0"/>
              <a:t>their</a:t>
            </a:r>
            <a:r>
              <a:rPr lang="nl-NL" dirty="0" smtClean="0"/>
              <a:t> diameters </a:t>
            </a:r>
            <a:r>
              <a:rPr lang="nl-NL" dirty="0" err="1" smtClean="0"/>
              <a:t>with</a:t>
            </a:r>
            <a:r>
              <a:rPr lang="nl-NL" dirty="0" smtClean="0"/>
              <a:t> </a:t>
            </a:r>
            <a:r>
              <a:rPr lang="nl-NL" dirty="0" err="1" smtClean="0"/>
              <a:t>calipers</a:t>
            </a:r>
            <a:r>
              <a:rPr lang="nl-NL" dirty="0"/>
              <a:t> </a:t>
            </a:r>
            <a:r>
              <a:rPr lang="nl-NL" dirty="0" smtClean="0"/>
              <a:t>(</a:t>
            </a:r>
            <a:r>
              <a:rPr lang="nl-NL" dirty="0" err="1" smtClean="0"/>
              <a:t>This</a:t>
            </a:r>
            <a:r>
              <a:rPr lang="nl-NL" dirty="0" smtClean="0"/>
              <a:t> is </a:t>
            </a:r>
            <a:r>
              <a:rPr lang="nl-NL" dirty="0" err="1" smtClean="0"/>
              <a:t>something</a:t>
            </a:r>
            <a:r>
              <a:rPr lang="nl-NL" dirty="0" smtClean="0"/>
              <a:t> </a:t>
            </a:r>
            <a:r>
              <a:rPr lang="nl-NL" dirty="0" err="1" smtClean="0"/>
              <a:t>astronomers</a:t>
            </a:r>
            <a:r>
              <a:rPr lang="nl-NL" dirty="0" smtClean="0"/>
              <a:t> </a:t>
            </a:r>
            <a:r>
              <a:rPr lang="nl-NL" dirty="0" err="1" smtClean="0"/>
              <a:t>can’t</a:t>
            </a:r>
            <a:r>
              <a:rPr lang="nl-NL" dirty="0" smtClean="0"/>
              <a:t> do).</a:t>
            </a:r>
          </a:p>
          <a:p>
            <a:r>
              <a:rPr lang="nl-NL" dirty="0" err="1" smtClean="0"/>
              <a:t>Measure</a:t>
            </a:r>
            <a:r>
              <a:rPr lang="nl-NL" dirty="0" smtClean="0"/>
              <a:t> the </a:t>
            </a:r>
            <a:r>
              <a:rPr lang="nl-NL" dirty="0" err="1" smtClean="0"/>
              <a:t>deflections</a:t>
            </a:r>
            <a:r>
              <a:rPr lang="nl-NL" dirty="0" smtClean="0"/>
              <a:t> (at </a:t>
            </a:r>
            <a:r>
              <a:rPr lang="nl-NL" dirty="0" err="1" smtClean="0"/>
              <a:t>least</a:t>
            </a:r>
            <a:r>
              <a:rPr lang="nl-NL" dirty="0" smtClean="0"/>
              <a:t> </a:t>
            </a:r>
            <a:r>
              <a:rPr lang="nl-NL" dirty="0" err="1" smtClean="0"/>
              <a:t>three</a:t>
            </a:r>
            <a:r>
              <a:rPr lang="nl-NL" dirty="0" smtClean="0"/>
              <a:t> readings </a:t>
            </a:r>
            <a:r>
              <a:rPr lang="nl-NL" dirty="0" err="1" smtClean="0"/>
              <a:t>each</a:t>
            </a:r>
            <a:r>
              <a:rPr lang="nl-NL" dirty="0" smtClean="0"/>
              <a:t>) </a:t>
            </a:r>
            <a:r>
              <a:rPr lang="nl-NL" dirty="0" err="1" smtClean="0"/>
              <a:t>and</a:t>
            </a:r>
            <a:r>
              <a:rPr lang="nl-NL" dirty="0" smtClean="0"/>
              <a:t> plot the data. </a:t>
            </a:r>
          </a:p>
          <a:p>
            <a:r>
              <a:rPr lang="nl-NL" dirty="0" err="1" smtClean="0"/>
              <a:t>Manipulate</a:t>
            </a:r>
            <a:r>
              <a:rPr lang="nl-NL" dirty="0" smtClean="0"/>
              <a:t> </a:t>
            </a:r>
            <a:r>
              <a:rPr lang="nl-NL" dirty="0" err="1" smtClean="0"/>
              <a:t>your</a:t>
            </a:r>
            <a:r>
              <a:rPr lang="nl-NL" dirty="0" smtClean="0"/>
              <a:t> data </a:t>
            </a:r>
            <a:r>
              <a:rPr lang="nl-NL" dirty="0" err="1" smtClean="0"/>
              <a:t>so</a:t>
            </a:r>
            <a:r>
              <a:rPr lang="nl-NL" dirty="0" smtClean="0"/>
              <a:t> </a:t>
            </a:r>
            <a:r>
              <a:rPr lang="nl-NL" dirty="0" err="1" smtClean="0"/>
              <a:t>you</a:t>
            </a:r>
            <a:r>
              <a:rPr lang="nl-NL" dirty="0" smtClean="0"/>
              <a:t> </a:t>
            </a:r>
            <a:r>
              <a:rPr lang="nl-NL" dirty="0" err="1" smtClean="0"/>
              <a:t>can</a:t>
            </a:r>
            <a:r>
              <a:rPr lang="nl-NL" dirty="0" smtClean="0"/>
              <a:t> plot </a:t>
            </a:r>
            <a:r>
              <a:rPr lang="nl-NL" dirty="0" err="1" smtClean="0"/>
              <a:t>it</a:t>
            </a:r>
            <a:r>
              <a:rPr lang="nl-NL" dirty="0" smtClean="0"/>
              <a:t> in a </a:t>
            </a:r>
            <a:r>
              <a:rPr lang="nl-NL" dirty="0" err="1" smtClean="0"/>
              <a:t>linear</a:t>
            </a:r>
            <a:r>
              <a:rPr lang="nl-NL" dirty="0" smtClean="0"/>
              <a:t> </a:t>
            </a:r>
            <a:r>
              <a:rPr lang="nl-NL" dirty="0" err="1" smtClean="0"/>
              <a:t>graph</a:t>
            </a:r>
            <a:r>
              <a:rPr lang="nl-NL" dirty="0" smtClean="0"/>
              <a:t> (Excel). </a:t>
            </a:r>
            <a:r>
              <a:rPr lang="nl-NL" dirty="0" err="1" smtClean="0"/>
              <a:t>This</a:t>
            </a:r>
            <a:r>
              <a:rPr lang="nl-NL" dirty="0" smtClean="0"/>
              <a:t> is </a:t>
            </a:r>
            <a:r>
              <a:rPr lang="nl-NL" dirty="0" err="1" smtClean="0"/>
              <a:t>your</a:t>
            </a:r>
            <a:r>
              <a:rPr lang="nl-NL" dirty="0" smtClean="0"/>
              <a:t> </a:t>
            </a:r>
            <a:r>
              <a:rPr lang="nl-NL" dirty="0" err="1" smtClean="0"/>
              <a:t>calibration</a:t>
            </a:r>
            <a:r>
              <a:rPr lang="nl-NL" dirty="0" smtClean="0"/>
              <a:t> </a:t>
            </a:r>
            <a:r>
              <a:rPr lang="nl-NL" dirty="0" err="1" smtClean="0"/>
              <a:t>graph</a:t>
            </a:r>
            <a:r>
              <a:rPr lang="nl-NL" dirty="0" smtClean="0"/>
              <a:t> (</a:t>
            </a:r>
            <a:r>
              <a:rPr lang="nl-NL" dirty="0" err="1" smtClean="0"/>
              <a:t>nice</a:t>
            </a:r>
            <a:r>
              <a:rPr lang="nl-NL" dirty="0" smtClean="0"/>
              <a:t> </a:t>
            </a:r>
            <a:r>
              <a:rPr lang="nl-NL" dirty="0" err="1" smtClean="0"/>
              <a:t>if</a:t>
            </a:r>
            <a:r>
              <a:rPr lang="nl-NL" dirty="0" smtClean="0"/>
              <a:t> </a:t>
            </a:r>
            <a:r>
              <a:rPr lang="nl-NL" dirty="0" err="1" smtClean="0"/>
              <a:t>you</a:t>
            </a:r>
            <a:r>
              <a:rPr lang="nl-NL" dirty="0" smtClean="0"/>
              <a:t> put in error bars).</a:t>
            </a:r>
          </a:p>
          <a:p>
            <a:r>
              <a:rPr lang="nl-NL" dirty="0" smtClean="0"/>
              <a:t>Take a </a:t>
            </a:r>
            <a:r>
              <a:rPr lang="nl-NL" dirty="0" err="1" smtClean="0"/>
              <a:t>fifth</a:t>
            </a:r>
            <a:r>
              <a:rPr lang="nl-NL" dirty="0" smtClean="0"/>
              <a:t> </a:t>
            </a:r>
            <a:r>
              <a:rPr lang="nl-NL" dirty="0" err="1" smtClean="0"/>
              <a:t>planet</a:t>
            </a:r>
            <a:r>
              <a:rPr lang="nl-NL" dirty="0" smtClean="0"/>
              <a:t> </a:t>
            </a:r>
            <a:r>
              <a:rPr lang="nl-NL" dirty="0" err="1" smtClean="0"/>
              <a:t>and</a:t>
            </a:r>
            <a:r>
              <a:rPr lang="nl-NL" dirty="0" smtClean="0"/>
              <a:t> </a:t>
            </a:r>
            <a:r>
              <a:rPr lang="nl-NL" dirty="0" err="1" smtClean="0"/>
              <a:t>derive</a:t>
            </a:r>
            <a:r>
              <a:rPr lang="nl-NL" dirty="0" smtClean="0"/>
              <a:t> </a:t>
            </a:r>
            <a:r>
              <a:rPr lang="nl-NL" dirty="0" err="1" smtClean="0"/>
              <a:t>its</a:t>
            </a:r>
            <a:r>
              <a:rPr lang="nl-NL" dirty="0" smtClean="0"/>
              <a:t> diameter </a:t>
            </a:r>
            <a:r>
              <a:rPr lang="nl-NL" dirty="0" err="1" smtClean="0"/>
              <a:t>from</a:t>
            </a:r>
            <a:r>
              <a:rPr lang="nl-NL" dirty="0" smtClean="0"/>
              <a:t> </a:t>
            </a:r>
            <a:r>
              <a:rPr lang="nl-NL" dirty="0" err="1" smtClean="0"/>
              <a:t>its</a:t>
            </a:r>
            <a:r>
              <a:rPr lang="nl-NL" dirty="0" smtClean="0"/>
              <a:t> </a:t>
            </a:r>
            <a:r>
              <a:rPr lang="nl-NL" dirty="0" err="1" smtClean="0"/>
              <a:t>transient</a:t>
            </a:r>
            <a:r>
              <a:rPr lang="nl-NL" dirty="0" smtClean="0"/>
              <a:t> </a:t>
            </a:r>
            <a:r>
              <a:rPr lang="nl-NL" dirty="0" err="1" smtClean="0"/>
              <a:t>and</a:t>
            </a:r>
            <a:r>
              <a:rPr lang="nl-NL" dirty="0" smtClean="0"/>
              <a:t> </a:t>
            </a:r>
            <a:r>
              <a:rPr lang="nl-NL" dirty="0" err="1" smtClean="0"/>
              <a:t>your</a:t>
            </a:r>
            <a:r>
              <a:rPr lang="nl-NL" dirty="0" smtClean="0"/>
              <a:t> </a:t>
            </a:r>
            <a:r>
              <a:rPr lang="nl-NL" dirty="0" err="1" smtClean="0"/>
              <a:t>calibration</a:t>
            </a:r>
            <a:r>
              <a:rPr lang="nl-NL" dirty="0" smtClean="0"/>
              <a:t> curve. </a:t>
            </a:r>
            <a:r>
              <a:rPr lang="nl-NL" dirty="0" err="1" smtClean="0"/>
              <a:t>This</a:t>
            </a:r>
            <a:r>
              <a:rPr lang="nl-NL" dirty="0" smtClean="0"/>
              <a:t> is the </a:t>
            </a:r>
            <a:r>
              <a:rPr lang="nl-NL" dirty="0" err="1" smtClean="0"/>
              <a:t>astronomers</a:t>
            </a:r>
            <a:r>
              <a:rPr lang="nl-NL" dirty="0" smtClean="0"/>
              <a:t> way!</a:t>
            </a:r>
          </a:p>
          <a:p>
            <a:r>
              <a:rPr lang="nl-NL" dirty="0" smtClean="0"/>
              <a:t>Check </a:t>
            </a:r>
            <a:r>
              <a:rPr lang="nl-NL" dirty="0" err="1" smtClean="0"/>
              <a:t>with</a:t>
            </a:r>
            <a:r>
              <a:rPr lang="nl-NL" dirty="0" smtClean="0"/>
              <a:t> </a:t>
            </a:r>
            <a:r>
              <a:rPr lang="nl-NL" dirty="0" err="1" smtClean="0"/>
              <a:t>your</a:t>
            </a:r>
            <a:r>
              <a:rPr lang="nl-NL" dirty="0" smtClean="0"/>
              <a:t> </a:t>
            </a:r>
            <a:r>
              <a:rPr lang="nl-NL" dirty="0" err="1" smtClean="0"/>
              <a:t>calipers</a:t>
            </a:r>
            <a:r>
              <a:rPr lang="nl-NL" dirty="0" smtClean="0"/>
              <a:t>, </a:t>
            </a:r>
            <a:r>
              <a:rPr lang="nl-NL" dirty="0" err="1" smtClean="0"/>
              <a:t>and</a:t>
            </a:r>
            <a:r>
              <a:rPr lang="nl-NL" dirty="0" smtClean="0"/>
              <a:t> </a:t>
            </a:r>
            <a:r>
              <a:rPr lang="nl-NL" dirty="0" err="1" smtClean="0"/>
              <a:t>compare</a:t>
            </a:r>
            <a:r>
              <a:rPr lang="nl-NL" dirty="0" smtClean="0"/>
              <a:t> </a:t>
            </a:r>
            <a:r>
              <a:rPr lang="nl-NL" dirty="0" err="1" smtClean="0"/>
              <a:t>with</a:t>
            </a:r>
            <a:r>
              <a:rPr lang="nl-NL" dirty="0" smtClean="0"/>
              <a:t> </a:t>
            </a:r>
            <a:r>
              <a:rPr lang="nl-NL" dirty="0" err="1" smtClean="0"/>
              <a:t>your</a:t>
            </a:r>
            <a:r>
              <a:rPr lang="nl-NL" dirty="0" smtClean="0"/>
              <a:t> </a:t>
            </a:r>
            <a:r>
              <a:rPr lang="nl-NL" dirty="0" err="1" smtClean="0"/>
              <a:t>transient</a:t>
            </a:r>
            <a:r>
              <a:rPr lang="nl-NL" dirty="0" smtClean="0"/>
              <a:t> </a:t>
            </a:r>
            <a:r>
              <a:rPr lang="nl-NL" dirty="0" err="1" smtClean="0"/>
              <a:t>measurement</a:t>
            </a:r>
            <a:r>
              <a:rPr lang="nl-NL" dirty="0" smtClean="0"/>
              <a:t>.</a:t>
            </a:r>
          </a:p>
          <a:p>
            <a:endParaRPr lang="nl-NL" dirty="0" smtClean="0"/>
          </a:p>
          <a:p>
            <a:endParaRPr lang="nl-NL" dirty="0"/>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TextBox 4"/>
          <p:cNvSpPr txBox="1"/>
          <p:nvPr/>
        </p:nvSpPr>
        <p:spPr>
          <a:xfrm>
            <a:off x="755576" y="1052736"/>
            <a:ext cx="7931224" cy="1692771"/>
          </a:xfrm>
          <a:prstGeom prst="rect">
            <a:avLst/>
          </a:prstGeom>
          <a:noFill/>
        </p:spPr>
        <p:txBody>
          <a:bodyPr wrap="square" rtlCol="0">
            <a:spAutoFit/>
          </a:bodyPr>
          <a:lstStyle/>
          <a:p>
            <a:r>
              <a:rPr lang="nl-NL" sz="3200" dirty="0" smtClean="0"/>
              <a:t>Question</a:t>
            </a:r>
            <a:r>
              <a:rPr lang="nl-NL" dirty="0" smtClean="0"/>
              <a:t>:</a:t>
            </a:r>
          </a:p>
          <a:p>
            <a:r>
              <a:rPr lang="nl-NL" dirty="0" err="1" smtClean="0"/>
              <a:t>What</a:t>
            </a:r>
            <a:r>
              <a:rPr lang="nl-NL" dirty="0" smtClean="0"/>
              <a:t> </a:t>
            </a:r>
            <a:r>
              <a:rPr lang="nl-NL" dirty="0"/>
              <a:t>is the </a:t>
            </a:r>
            <a:r>
              <a:rPr lang="nl-NL" dirty="0" err="1"/>
              <a:t>relation</a:t>
            </a:r>
            <a:r>
              <a:rPr lang="nl-NL" dirty="0"/>
              <a:t> </a:t>
            </a:r>
            <a:r>
              <a:rPr lang="nl-NL" dirty="0" err="1"/>
              <a:t>between</a:t>
            </a:r>
            <a:r>
              <a:rPr lang="nl-NL" dirty="0"/>
              <a:t> the diameter of a </a:t>
            </a:r>
            <a:r>
              <a:rPr lang="nl-NL" dirty="0" err="1"/>
              <a:t>planet</a:t>
            </a:r>
            <a:r>
              <a:rPr lang="nl-NL" dirty="0"/>
              <a:t> </a:t>
            </a:r>
            <a:r>
              <a:rPr lang="nl-NL" dirty="0" err="1"/>
              <a:t>and</a:t>
            </a:r>
            <a:r>
              <a:rPr lang="nl-NL" dirty="0"/>
              <a:t> the </a:t>
            </a:r>
            <a:r>
              <a:rPr lang="nl-NL" dirty="0" err="1"/>
              <a:t>star’s</a:t>
            </a:r>
            <a:r>
              <a:rPr lang="nl-NL" dirty="0"/>
              <a:t> </a:t>
            </a:r>
            <a:r>
              <a:rPr lang="nl-NL" dirty="0" err="1"/>
              <a:t>intensity</a:t>
            </a:r>
            <a:r>
              <a:rPr lang="nl-NL" dirty="0"/>
              <a:t> dip </a:t>
            </a:r>
            <a:r>
              <a:rPr lang="nl-NL" dirty="0" err="1"/>
              <a:t>during</a:t>
            </a:r>
            <a:r>
              <a:rPr lang="nl-NL" dirty="0"/>
              <a:t> a </a:t>
            </a:r>
            <a:r>
              <a:rPr lang="nl-NL" dirty="0" err="1"/>
              <a:t>transient</a:t>
            </a:r>
            <a:r>
              <a:rPr lang="nl-NL" dirty="0"/>
              <a:t> passage. </a:t>
            </a:r>
            <a:endParaRPr lang="nl-NL" dirty="0" smtClean="0"/>
          </a:p>
          <a:p>
            <a:r>
              <a:rPr lang="nl-NL" dirty="0" err="1" smtClean="0"/>
              <a:t>Obviously</a:t>
            </a:r>
            <a:r>
              <a:rPr lang="nl-NL" dirty="0"/>
              <a:t>: the </a:t>
            </a:r>
            <a:r>
              <a:rPr lang="nl-NL" dirty="0" err="1"/>
              <a:t>larger</a:t>
            </a:r>
            <a:r>
              <a:rPr lang="nl-NL" dirty="0"/>
              <a:t> the </a:t>
            </a:r>
            <a:r>
              <a:rPr lang="nl-NL" dirty="0" err="1"/>
              <a:t>planet</a:t>
            </a:r>
            <a:r>
              <a:rPr lang="nl-NL" dirty="0"/>
              <a:t>, the </a:t>
            </a:r>
            <a:r>
              <a:rPr lang="nl-NL" dirty="0" err="1"/>
              <a:t>deeper</a:t>
            </a:r>
            <a:r>
              <a:rPr lang="nl-NL" dirty="0"/>
              <a:t> the dip. </a:t>
            </a:r>
            <a:r>
              <a:rPr lang="nl-NL" dirty="0" err="1"/>
              <a:t>Find</a:t>
            </a:r>
            <a:r>
              <a:rPr lang="nl-NL" dirty="0"/>
              <a:t> a </a:t>
            </a:r>
            <a:r>
              <a:rPr lang="nl-NL" dirty="0" err="1"/>
              <a:t>mathematical</a:t>
            </a:r>
            <a:r>
              <a:rPr lang="nl-NL" dirty="0"/>
              <a:t> </a:t>
            </a:r>
            <a:r>
              <a:rPr lang="nl-NL" dirty="0" err="1"/>
              <a:t>relation</a:t>
            </a:r>
            <a:r>
              <a:rPr lang="nl-NL" dirty="0"/>
              <a:t>. Write </a:t>
            </a:r>
            <a:r>
              <a:rPr lang="nl-NL" dirty="0" err="1"/>
              <a:t>that</a:t>
            </a:r>
            <a:r>
              <a:rPr lang="nl-NL" dirty="0"/>
              <a:t> </a:t>
            </a:r>
            <a:r>
              <a:rPr lang="nl-NL" dirty="0" err="1"/>
              <a:t>relation</a:t>
            </a:r>
            <a:r>
              <a:rPr lang="nl-NL" dirty="0"/>
              <a:t> in a </a:t>
            </a:r>
            <a:r>
              <a:rPr lang="nl-NL" dirty="0" err="1"/>
              <a:t>linear</a:t>
            </a:r>
            <a:r>
              <a:rPr lang="nl-NL" dirty="0"/>
              <a:t> form</a:t>
            </a:r>
            <a:r>
              <a:rPr lang="nl-NL" dirty="0" smtClean="0"/>
              <a:t>.</a:t>
            </a:r>
            <a:endParaRPr lang="nl-NL" dirty="0"/>
          </a:p>
        </p:txBody>
      </p:sp>
      <p:pic>
        <p:nvPicPr>
          <p:cNvPr id="6" name="Picture 2" descr="http://i.telegraph.co.uk/multimedia/archive/01645/Sayaka-Hiranoeye_1645759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55" r="16389"/>
          <a:stretch/>
        </p:blipFill>
        <p:spPr bwMode="auto">
          <a:xfrm>
            <a:off x="7164288" y="4560786"/>
            <a:ext cx="1368152" cy="1986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5576" y="5406628"/>
            <a:ext cx="5688632" cy="553998"/>
          </a:xfrm>
          <a:prstGeom prst="rect">
            <a:avLst/>
          </a:prstGeom>
          <a:noFill/>
        </p:spPr>
        <p:txBody>
          <a:bodyPr wrap="square" rtlCol="0">
            <a:spAutoFit/>
          </a:bodyPr>
          <a:lstStyle/>
          <a:p>
            <a:pPr marL="285750" indent="-285750">
              <a:buFont typeface="Arial" panose="020B0604020202020204" pitchFamily="34" charset="0"/>
              <a:buChar char="•"/>
            </a:pPr>
            <a:r>
              <a:rPr lang="nl-NL" sz="1500" dirty="0" err="1"/>
              <a:t>Astronomers</a:t>
            </a:r>
            <a:r>
              <a:rPr lang="nl-NL" sz="1500" dirty="0"/>
              <a:t> </a:t>
            </a:r>
            <a:r>
              <a:rPr lang="nl-NL" sz="1500" dirty="0" err="1"/>
              <a:t>know</a:t>
            </a:r>
            <a:r>
              <a:rPr lang="nl-NL" sz="1500" dirty="0"/>
              <a:t> the </a:t>
            </a:r>
            <a:r>
              <a:rPr lang="nl-NL" sz="1500" dirty="0" err="1"/>
              <a:t>size</a:t>
            </a:r>
            <a:r>
              <a:rPr lang="nl-NL" sz="1500" dirty="0"/>
              <a:t> stars. </a:t>
            </a:r>
            <a:r>
              <a:rPr lang="nl-NL" sz="1500" dirty="0" err="1"/>
              <a:t>Our</a:t>
            </a:r>
            <a:r>
              <a:rPr lang="nl-NL" sz="1500" dirty="0"/>
              <a:t> star has diameter of 40 mm (official match </a:t>
            </a:r>
            <a:r>
              <a:rPr lang="nl-NL" sz="1500" dirty="0" err="1"/>
              <a:t>ball</a:t>
            </a:r>
            <a:r>
              <a:rPr lang="nl-NL" sz="1500" dirty="0"/>
              <a:t>)</a:t>
            </a:r>
          </a:p>
        </p:txBody>
      </p:sp>
    </p:spTree>
    <p:extLst>
      <p:ext uri="{BB962C8B-B14F-4D97-AF65-F5344CB8AC3E}">
        <p14:creationId xmlns:p14="http://schemas.microsoft.com/office/powerpoint/2010/main" val="30230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First: Set up </a:t>
            </a:r>
            <a:r>
              <a:rPr lang="nl-NL" dirty="0" err="1" smtClean="0"/>
              <a:t>your</a:t>
            </a:r>
            <a:r>
              <a:rPr lang="nl-NL" dirty="0" smtClean="0"/>
              <a:t> system</a:t>
            </a:r>
            <a:endParaRPr lang="en-US" dirty="0"/>
          </a:p>
        </p:txBody>
      </p:sp>
      <p:sp>
        <p:nvSpPr>
          <p:cNvPr id="4" name="Footer Placeholder 3"/>
          <p:cNvSpPr>
            <a:spLocks noGrp="1"/>
          </p:cNvSpPr>
          <p:nvPr>
            <p:ph type="ftr" sz="quarter" idx="11"/>
          </p:nvPr>
        </p:nvSpPr>
        <p:spPr/>
        <p:txBody>
          <a:bodyPr/>
          <a:lstStyle/>
          <a:p>
            <a:endParaRPr lang="en-US" dirty="0"/>
          </a:p>
        </p:txBody>
      </p:sp>
      <p:sp>
        <p:nvSpPr>
          <p:cNvPr id="8" name="Content Placeholder 7"/>
          <p:cNvSpPr>
            <a:spLocks noGrp="1"/>
          </p:cNvSpPr>
          <p:nvPr>
            <p:ph idx="1"/>
          </p:nvPr>
        </p:nvSpPr>
        <p:spPr>
          <a:xfrm>
            <a:off x="457200" y="1600201"/>
            <a:ext cx="8229600" cy="3806428"/>
          </a:xfrm>
        </p:spPr>
        <p:txBody>
          <a:bodyPr/>
          <a:lstStyle/>
          <a:p>
            <a:endParaRPr lang="nl-NL" dirty="0"/>
          </a:p>
        </p:txBody>
      </p:sp>
    </p:spTree>
    <p:extLst>
      <p:ext uri="{BB962C8B-B14F-4D97-AF65-F5344CB8AC3E}">
        <p14:creationId xmlns:p14="http://schemas.microsoft.com/office/powerpoint/2010/main" val="1920406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3928" y="1221033"/>
            <a:ext cx="3708412" cy="4944551"/>
          </a:xfrm>
        </p:spPr>
      </p:pic>
      <p:sp>
        <p:nvSpPr>
          <p:cNvPr id="4" name="Footer Placeholder 3"/>
          <p:cNvSpPr>
            <a:spLocks noGrp="1"/>
          </p:cNvSpPr>
          <p:nvPr>
            <p:ph type="ftr" sz="quarter" idx="11"/>
          </p:nvPr>
        </p:nvSpPr>
        <p:spPr/>
        <p:txBody>
          <a:bodyPr/>
          <a:lstStyle/>
          <a:p>
            <a:endParaRPr lang="en-US" dirty="0"/>
          </a:p>
        </p:txBody>
      </p:sp>
      <p:sp>
        <p:nvSpPr>
          <p:cNvPr id="6" name="Rectangle 5"/>
          <p:cNvSpPr/>
          <p:nvPr/>
        </p:nvSpPr>
        <p:spPr>
          <a:xfrm rot="16701906">
            <a:off x="3761599" y="4148210"/>
            <a:ext cx="2289949" cy="1546388"/>
          </a:xfrm>
          <a:prstGeom prst="rect">
            <a:avLst/>
          </a:prstGeom>
          <a:noFill/>
        </p:spPr>
        <p:txBody>
          <a:bodyPr wrap="none" lIns="91440" tIns="45720" rIns="91440" bIns="45720">
            <a:prstTxWarp prst="textFadeRight">
              <a:avLst>
                <a:gd name="adj" fmla="val 27121"/>
              </a:avLst>
            </a:prstTxWarp>
            <a:spAutoFit/>
          </a:bodyPr>
          <a:lstStyle/>
          <a:p>
            <a:pPr algn="ctr"/>
            <a:r>
              <a:rPr lang="en-US" sz="5400" dirty="0" smtClean="0">
                <a:ln w="0"/>
                <a:effectLst>
                  <a:outerShdw blurRad="38100" dist="25400" dir="5400000" algn="ctr" rotWithShape="0">
                    <a:srgbClr val="6E747A">
                      <a:alpha val="43000"/>
                    </a:srgbClr>
                  </a:outerShdw>
                </a:effectLst>
              </a:rPr>
              <a:t>workbench</a:t>
            </a:r>
            <a:endParaRPr lang="en-US" sz="5400" dirty="0">
              <a:ln w="0"/>
              <a:effectLst>
                <a:outerShdw blurRad="38100" dist="25400" dir="5400000" algn="ctr" rotWithShape="0">
                  <a:srgbClr val="6E747A">
                    <a:alpha val="43000"/>
                  </a:srgbClr>
                </a:outerShdw>
              </a:effectLst>
            </a:endParaRPr>
          </a:p>
        </p:txBody>
      </p:sp>
      <p:sp>
        <p:nvSpPr>
          <p:cNvPr id="7" name="TextBox 6"/>
          <p:cNvSpPr txBox="1"/>
          <p:nvPr/>
        </p:nvSpPr>
        <p:spPr>
          <a:xfrm>
            <a:off x="218193" y="5919841"/>
            <a:ext cx="3419782" cy="646331"/>
          </a:xfrm>
          <a:prstGeom prst="rect">
            <a:avLst/>
          </a:prstGeom>
          <a:noFill/>
        </p:spPr>
        <p:txBody>
          <a:bodyPr wrap="none" rtlCol="0">
            <a:spAutoFit/>
          </a:bodyPr>
          <a:lstStyle/>
          <a:p>
            <a:r>
              <a:rPr lang="nl-NL" dirty="0" err="1" smtClean="0"/>
              <a:t>Build</a:t>
            </a:r>
            <a:r>
              <a:rPr lang="nl-NL" dirty="0" smtClean="0"/>
              <a:t> </a:t>
            </a:r>
            <a:r>
              <a:rPr lang="nl-NL" dirty="0" err="1" smtClean="0"/>
              <a:t>telescope</a:t>
            </a:r>
            <a:r>
              <a:rPr lang="nl-NL" dirty="0" smtClean="0"/>
              <a:t> system on </a:t>
            </a:r>
            <a:r>
              <a:rPr lang="nl-NL" dirty="0" err="1" smtClean="0"/>
              <a:t>this</a:t>
            </a:r>
            <a:r>
              <a:rPr lang="nl-NL" dirty="0" smtClean="0"/>
              <a:t> end</a:t>
            </a:r>
          </a:p>
          <a:p>
            <a:r>
              <a:rPr lang="nl-NL" dirty="0" smtClean="0"/>
              <a:t>(</a:t>
            </a:r>
            <a:r>
              <a:rPr lang="nl-NL" dirty="0" err="1" smtClean="0"/>
              <a:t>where</a:t>
            </a:r>
            <a:r>
              <a:rPr lang="nl-NL" dirty="0" smtClean="0"/>
              <a:t> the </a:t>
            </a:r>
            <a:r>
              <a:rPr lang="nl-NL" dirty="0"/>
              <a:t>c</a:t>
            </a:r>
            <a:r>
              <a:rPr lang="nl-NL" dirty="0" smtClean="0"/>
              <a:t>omputer is)</a:t>
            </a:r>
            <a:endParaRPr lang="nl-NL" dirty="0"/>
          </a:p>
        </p:txBody>
      </p:sp>
      <p:sp>
        <p:nvSpPr>
          <p:cNvPr id="8" name="TextBox 7"/>
          <p:cNvSpPr txBox="1"/>
          <p:nvPr/>
        </p:nvSpPr>
        <p:spPr>
          <a:xfrm>
            <a:off x="218193" y="1607306"/>
            <a:ext cx="3512693" cy="369332"/>
          </a:xfrm>
          <a:prstGeom prst="rect">
            <a:avLst/>
          </a:prstGeom>
          <a:noFill/>
        </p:spPr>
        <p:txBody>
          <a:bodyPr wrap="none" rtlCol="0">
            <a:spAutoFit/>
          </a:bodyPr>
          <a:lstStyle/>
          <a:p>
            <a:r>
              <a:rPr lang="nl-NL" dirty="0" err="1" smtClean="0"/>
              <a:t>Build</a:t>
            </a:r>
            <a:r>
              <a:rPr lang="nl-NL" dirty="0" smtClean="0"/>
              <a:t> </a:t>
            </a:r>
            <a:r>
              <a:rPr lang="nl-NL" dirty="0" err="1" smtClean="0"/>
              <a:t>planetary</a:t>
            </a:r>
            <a:r>
              <a:rPr lang="nl-NL" dirty="0" smtClean="0"/>
              <a:t> system on </a:t>
            </a:r>
            <a:r>
              <a:rPr lang="nl-NL" dirty="0" err="1" smtClean="0"/>
              <a:t>this</a:t>
            </a:r>
            <a:r>
              <a:rPr lang="nl-NL" dirty="0" smtClean="0"/>
              <a:t> end</a:t>
            </a:r>
            <a:endParaRPr lang="nl-NL" dirty="0"/>
          </a:p>
        </p:txBody>
      </p:sp>
      <p:sp>
        <p:nvSpPr>
          <p:cNvPr id="9" name="Up-Down Arrow 8"/>
          <p:cNvSpPr/>
          <p:nvPr/>
        </p:nvSpPr>
        <p:spPr>
          <a:xfrm>
            <a:off x="611560" y="2276872"/>
            <a:ext cx="470634" cy="29523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nt Arrow 9"/>
          <p:cNvSpPr/>
          <p:nvPr/>
        </p:nvSpPr>
        <p:spPr>
          <a:xfrm rot="5400000">
            <a:off x="3679618" y="1788049"/>
            <a:ext cx="1920494" cy="1890028"/>
          </a:xfrm>
          <a:prstGeom prst="bentArrow">
            <a:avLst>
              <a:gd name="adj1" fmla="val 14786"/>
              <a:gd name="adj2" fmla="val 25000"/>
              <a:gd name="adj3" fmla="val 25000"/>
              <a:gd name="adj4" fmla="val 629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Bent Arrow 11"/>
          <p:cNvSpPr/>
          <p:nvPr/>
        </p:nvSpPr>
        <p:spPr>
          <a:xfrm rot="5400000" flipH="1">
            <a:off x="3012206" y="4753594"/>
            <a:ext cx="652140" cy="1747367"/>
          </a:xfrm>
          <a:prstGeom prst="bentArrow">
            <a:avLst>
              <a:gd name="adj1" fmla="val 23284"/>
              <a:gd name="adj2" fmla="val 38809"/>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TextBox 10"/>
          <p:cNvSpPr txBox="1"/>
          <p:nvPr/>
        </p:nvSpPr>
        <p:spPr>
          <a:xfrm>
            <a:off x="1146785" y="2911767"/>
            <a:ext cx="982916" cy="1754326"/>
          </a:xfrm>
          <a:prstGeom prst="rect">
            <a:avLst/>
          </a:prstGeom>
          <a:noFill/>
        </p:spPr>
        <p:txBody>
          <a:bodyPr wrap="square" rtlCol="0">
            <a:spAutoFit/>
          </a:bodyPr>
          <a:lstStyle/>
          <a:p>
            <a:r>
              <a:rPr lang="nl-NL" dirty="0" smtClean="0"/>
              <a:t>Make </a:t>
            </a:r>
            <a:r>
              <a:rPr lang="nl-NL" dirty="0" err="1" smtClean="0"/>
              <a:t>this</a:t>
            </a:r>
            <a:r>
              <a:rPr lang="nl-NL" dirty="0" smtClean="0"/>
              <a:t> </a:t>
            </a:r>
            <a:r>
              <a:rPr lang="nl-NL" dirty="0" err="1" smtClean="0"/>
              <a:t>distance</a:t>
            </a:r>
            <a:r>
              <a:rPr lang="nl-NL" dirty="0" smtClean="0"/>
              <a:t> as large as </a:t>
            </a:r>
            <a:r>
              <a:rPr lang="nl-NL" dirty="0" err="1" smtClean="0"/>
              <a:t>possible</a:t>
            </a:r>
            <a:endParaRPr lang="nl-NL" dirty="0"/>
          </a:p>
        </p:txBody>
      </p:sp>
    </p:spTree>
    <p:extLst>
      <p:ext uri="{BB962C8B-B14F-4D97-AF65-F5344CB8AC3E}">
        <p14:creationId xmlns:p14="http://schemas.microsoft.com/office/powerpoint/2010/main" val="39841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56" y="0"/>
            <a:ext cx="9165696" cy="6874272"/>
          </a:xfrm>
        </p:spPr>
      </p:pic>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09301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89660">
            <a:off x="-325977" y="-266970"/>
            <a:ext cx="9860687" cy="7395516"/>
          </a:xfrm>
        </p:spPr>
      </p:pic>
      <p:sp>
        <p:nvSpPr>
          <p:cNvPr id="4" name="Footer Placeholder 3"/>
          <p:cNvSpPr>
            <a:spLocks noGrp="1"/>
          </p:cNvSpPr>
          <p:nvPr>
            <p:ph type="ftr" sz="quarter" idx="11"/>
          </p:nvPr>
        </p:nvSpPr>
        <p:spPr/>
        <p:txBody>
          <a:bodyPr/>
          <a:lstStyle/>
          <a:p>
            <a:endParaRPr lang="en-US" dirty="0"/>
          </a:p>
        </p:txBody>
      </p:sp>
      <p:sp>
        <p:nvSpPr>
          <p:cNvPr id="6" name="Rectangular Callout 5"/>
          <p:cNvSpPr/>
          <p:nvPr/>
        </p:nvSpPr>
        <p:spPr>
          <a:xfrm>
            <a:off x="6921786" y="1105533"/>
            <a:ext cx="1440160" cy="792088"/>
          </a:xfrm>
          <a:prstGeom prst="wedgeRectCallout">
            <a:avLst>
              <a:gd name="adj1" fmla="val 65037"/>
              <a:gd name="adj2" fmla="val -4894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err="1" smtClean="0"/>
              <a:t>Adjust</a:t>
            </a:r>
            <a:r>
              <a:rPr lang="nl-NL" dirty="0" smtClean="0"/>
              <a:t> 1 of 4 </a:t>
            </a:r>
            <a:r>
              <a:rPr lang="nl-NL" dirty="0" err="1" smtClean="0"/>
              <a:t>for</a:t>
            </a:r>
            <a:r>
              <a:rPr lang="nl-NL" dirty="0" smtClean="0"/>
              <a:t> </a:t>
            </a:r>
            <a:r>
              <a:rPr lang="nl-NL" dirty="0" err="1" smtClean="0"/>
              <a:t>stability</a:t>
            </a:r>
            <a:endParaRPr lang="nl-NL" dirty="0"/>
          </a:p>
        </p:txBody>
      </p:sp>
      <p:sp>
        <p:nvSpPr>
          <p:cNvPr id="7" name="Rectangular Callout 6"/>
          <p:cNvSpPr/>
          <p:nvPr/>
        </p:nvSpPr>
        <p:spPr>
          <a:xfrm>
            <a:off x="6228184" y="2348880"/>
            <a:ext cx="2232248" cy="792088"/>
          </a:xfrm>
          <a:prstGeom prst="wedgeRectCallout">
            <a:avLst>
              <a:gd name="adj1" fmla="val -84297"/>
              <a:gd name="adj2" fmla="val 7875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smtClean="0"/>
              <a:t>Optical </a:t>
            </a:r>
            <a:r>
              <a:rPr lang="nl-NL" dirty="0" err="1" smtClean="0"/>
              <a:t>breadboard</a:t>
            </a:r>
            <a:endParaRPr lang="nl-NL" dirty="0"/>
          </a:p>
        </p:txBody>
      </p:sp>
      <p:sp>
        <p:nvSpPr>
          <p:cNvPr id="8" name="Rectangular Callout 7"/>
          <p:cNvSpPr/>
          <p:nvPr/>
        </p:nvSpPr>
        <p:spPr>
          <a:xfrm>
            <a:off x="4281639" y="1105533"/>
            <a:ext cx="2232248" cy="792088"/>
          </a:xfrm>
          <a:prstGeom prst="wedgeRectCallout">
            <a:avLst>
              <a:gd name="adj1" fmla="val -88609"/>
              <a:gd name="adj2" fmla="val 129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smtClean="0"/>
              <a:t>Computer interface</a:t>
            </a:r>
            <a:endParaRPr lang="nl-NL" dirty="0"/>
          </a:p>
        </p:txBody>
      </p:sp>
      <p:sp>
        <p:nvSpPr>
          <p:cNvPr id="10" name="Rectangular Callout 9"/>
          <p:cNvSpPr/>
          <p:nvPr/>
        </p:nvSpPr>
        <p:spPr>
          <a:xfrm>
            <a:off x="2823096" y="2377604"/>
            <a:ext cx="1954560" cy="1554162"/>
          </a:xfrm>
          <a:prstGeom prst="wedgeRectCallout">
            <a:avLst>
              <a:gd name="adj1" fmla="val -84638"/>
              <a:gd name="adj2" fmla="val 1927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err="1" smtClean="0"/>
              <a:t>Careful</a:t>
            </a:r>
            <a:r>
              <a:rPr lang="nl-NL" dirty="0" smtClean="0"/>
              <a:t> </a:t>
            </a:r>
            <a:r>
              <a:rPr lang="nl-NL" dirty="0" err="1" smtClean="0"/>
              <a:t>with</a:t>
            </a:r>
            <a:r>
              <a:rPr lang="nl-NL" dirty="0" smtClean="0"/>
              <a:t> lens.</a:t>
            </a:r>
          </a:p>
          <a:p>
            <a:pPr algn="ctr"/>
            <a:r>
              <a:rPr lang="nl-NL" dirty="0" err="1" smtClean="0"/>
              <a:t>Place</a:t>
            </a:r>
            <a:r>
              <a:rPr lang="nl-NL" dirty="0" smtClean="0"/>
              <a:t> lens convex side up side on a piece of paper </a:t>
            </a:r>
            <a:r>
              <a:rPr lang="nl-NL" dirty="0" err="1" smtClean="0"/>
              <a:t>when</a:t>
            </a:r>
            <a:r>
              <a:rPr lang="nl-NL" dirty="0" smtClean="0"/>
              <a:t> </a:t>
            </a:r>
            <a:r>
              <a:rPr lang="nl-NL" dirty="0" err="1" smtClean="0"/>
              <a:t>not</a:t>
            </a:r>
            <a:r>
              <a:rPr lang="nl-NL" dirty="0" smtClean="0"/>
              <a:t> </a:t>
            </a:r>
            <a:r>
              <a:rPr lang="nl-NL" dirty="0" err="1" smtClean="0"/>
              <a:t>used</a:t>
            </a:r>
            <a:endParaRPr lang="nl-NL" dirty="0"/>
          </a:p>
        </p:txBody>
      </p:sp>
      <p:sp>
        <p:nvSpPr>
          <p:cNvPr id="9" name="Rectangular Callout 8"/>
          <p:cNvSpPr/>
          <p:nvPr/>
        </p:nvSpPr>
        <p:spPr>
          <a:xfrm>
            <a:off x="457200" y="4573788"/>
            <a:ext cx="2016224" cy="1008112"/>
          </a:xfrm>
          <a:prstGeom prst="wedgeRectCallout">
            <a:avLst>
              <a:gd name="adj1" fmla="val -26514"/>
              <a:gd name="adj2" fmla="val -16495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smtClean="0"/>
              <a:t>Special </a:t>
            </a:r>
            <a:r>
              <a:rPr lang="nl-NL" dirty="0" err="1" smtClean="0"/>
              <a:t>screw</a:t>
            </a:r>
            <a:endParaRPr lang="nl-NL" dirty="0" smtClean="0"/>
          </a:p>
        </p:txBody>
      </p:sp>
    </p:spTree>
    <p:extLst>
      <p:ext uri="{BB962C8B-B14F-4D97-AF65-F5344CB8AC3E}">
        <p14:creationId xmlns:p14="http://schemas.microsoft.com/office/powerpoint/2010/main" val="192587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The sensor is </a:t>
            </a:r>
            <a:r>
              <a:rPr lang="nl-NL" dirty="0" err="1" smtClean="0"/>
              <a:t>very</a:t>
            </a:r>
            <a:r>
              <a:rPr lang="nl-NL" dirty="0" smtClean="0"/>
              <a:t> small …</a:t>
            </a:r>
            <a:endParaRPr lang="nl-NL" dirty="0"/>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588" t="18500" r="21651" b="5901"/>
          <a:stretch/>
        </p:blipFill>
        <p:spPr>
          <a:xfrm>
            <a:off x="867754" y="2059566"/>
            <a:ext cx="2520280" cy="2708361"/>
          </a:xfrm>
          <a:prstGeom prst="rect">
            <a:avLst/>
          </a:prstGeom>
        </p:spPr>
      </p:pic>
      <p:grpSp>
        <p:nvGrpSpPr>
          <p:cNvPr id="19" name="Group 18"/>
          <p:cNvGrpSpPr/>
          <p:nvPr/>
        </p:nvGrpSpPr>
        <p:grpSpPr>
          <a:xfrm>
            <a:off x="1616968" y="2716043"/>
            <a:ext cx="4402832" cy="542592"/>
            <a:chOff x="1752577" y="2636912"/>
            <a:chExt cx="6912768" cy="542592"/>
          </a:xfrm>
        </p:grpSpPr>
        <p:grpSp>
          <p:nvGrpSpPr>
            <p:cNvPr id="18" name="Group 17"/>
            <p:cNvGrpSpPr/>
            <p:nvPr/>
          </p:nvGrpSpPr>
          <p:grpSpPr>
            <a:xfrm>
              <a:off x="1752577" y="2636912"/>
              <a:ext cx="6912768" cy="542592"/>
              <a:chOff x="1752577" y="2636912"/>
              <a:chExt cx="6912768" cy="542592"/>
            </a:xfrm>
          </p:grpSpPr>
          <p:cxnSp>
            <p:nvCxnSpPr>
              <p:cNvPr id="13" name="Straight Arrow Connector 12"/>
              <p:cNvCxnSpPr/>
              <p:nvPr/>
            </p:nvCxnSpPr>
            <p:spPr>
              <a:xfrm>
                <a:off x="8665345" y="2636912"/>
                <a:ext cx="0" cy="54259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752577" y="2723108"/>
                <a:ext cx="8331" cy="370201"/>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752577" y="2908251"/>
                <a:ext cx="6904437" cy="1673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760908" y="2636912"/>
              <a:ext cx="6904437" cy="542592"/>
              <a:chOff x="1752577" y="2636956"/>
              <a:chExt cx="6904437" cy="542592"/>
            </a:xfrm>
          </p:grpSpPr>
          <p:cxnSp>
            <p:nvCxnSpPr>
              <p:cNvPr id="11" name="Straight Connector 10"/>
              <p:cNvCxnSpPr/>
              <p:nvPr/>
            </p:nvCxnSpPr>
            <p:spPr>
              <a:xfrm flipV="1">
                <a:off x="1752577" y="2636956"/>
                <a:ext cx="6904437" cy="390192"/>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752577" y="2789356"/>
                <a:ext cx="6904437" cy="390192"/>
              </a:xfrm>
              <a:prstGeom prst="line">
                <a:avLst/>
              </a:prstGeom>
            </p:spPr>
            <p:style>
              <a:lnRef idx="3">
                <a:schemeClr val="accent2"/>
              </a:lnRef>
              <a:fillRef idx="0">
                <a:schemeClr val="accent2"/>
              </a:fillRef>
              <a:effectRef idx="2">
                <a:schemeClr val="accent2"/>
              </a:effectRef>
              <a:fontRef idx="minor">
                <a:schemeClr val="tx1"/>
              </a:fontRef>
            </p:style>
          </p:cxnSp>
        </p:grpSp>
      </p:grpSp>
      <p:sp>
        <p:nvSpPr>
          <p:cNvPr id="21" name="Content Placeholder 2"/>
          <p:cNvSpPr>
            <a:spLocks noGrp="1"/>
          </p:cNvSpPr>
          <p:nvPr>
            <p:ph idx="1"/>
          </p:nvPr>
        </p:nvSpPr>
        <p:spPr>
          <a:xfrm>
            <a:off x="3815731" y="4236074"/>
            <a:ext cx="2808312" cy="1584176"/>
          </a:xfrm>
        </p:spPr>
        <p:txBody>
          <a:bodyPr>
            <a:normAutofit/>
          </a:bodyPr>
          <a:lstStyle/>
          <a:p>
            <a:pPr marL="0" indent="0">
              <a:buNone/>
            </a:pPr>
            <a:r>
              <a:rPr lang="nl-NL" dirty="0" err="1" smtClean="0"/>
              <a:t>If</a:t>
            </a:r>
            <a:r>
              <a:rPr lang="nl-NL" dirty="0" smtClean="0"/>
              <a:t> </a:t>
            </a:r>
            <a:r>
              <a:rPr lang="nl-NL" dirty="0" err="1" smtClean="0"/>
              <a:t>you</a:t>
            </a:r>
            <a:r>
              <a:rPr lang="nl-NL" dirty="0" smtClean="0"/>
              <a:t> want </a:t>
            </a:r>
            <a:r>
              <a:rPr lang="nl-NL" dirty="0" err="1" smtClean="0"/>
              <a:t>to</a:t>
            </a:r>
            <a:r>
              <a:rPr lang="nl-NL" dirty="0" smtClean="0"/>
              <a:t> image the star </a:t>
            </a:r>
            <a:r>
              <a:rPr lang="nl-NL" dirty="0" err="1" smtClean="0"/>
              <a:t>and</a:t>
            </a:r>
            <a:r>
              <a:rPr lang="nl-NL" dirty="0" smtClean="0"/>
              <a:t> </a:t>
            </a:r>
            <a:r>
              <a:rPr lang="nl-NL" dirty="0" err="1" smtClean="0"/>
              <a:t>its</a:t>
            </a:r>
            <a:r>
              <a:rPr lang="nl-NL" dirty="0" smtClean="0"/>
              <a:t> </a:t>
            </a:r>
            <a:r>
              <a:rPr lang="nl-NL" dirty="0" err="1" smtClean="0"/>
              <a:t>planet</a:t>
            </a:r>
            <a:r>
              <a:rPr lang="nl-NL" dirty="0" smtClean="0"/>
              <a:t> …</a:t>
            </a:r>
          </a:p>
          <a:p>
            <a:pPr marL="0" indent="0">
              <a:buNone/>
            </a:pPr>
            <a:endParaRPr lang="en-US" dirty="0"/>
          </a:p>
        </p:txBody>
      </p:sp>
      <p:pic>
        <p:nvPicPr>
          <p:cNvPr id="22" name="Picture 21"/>
          <p:cNvPicPr>
            <a:picLocks noChangeAspect="1"/>
          </p:cNvPicPr>
          <p:nvPr/>
        </p:nvPicPr>
        <p:blipFill>
          <a:blip r:embed="rId3"/>
          <a:stretch>
            <a:fillRect/>
          </a:stretch>
        </p:blipFill>
        <p:spPr>
          <a:xfrm rot="5400000">
            <a:off x="5697826" y="2666872"/>
            <a:ext cx="1852433" cy="674492"/>
          </a:xfrm>
          <a:prstGeom prst="rect">
            <a:avLst/>
          </a:prstGeom>
        </p:spPr>
      </p:pic>
    </p:spTree>
    <p:extLst>
      <p:ext uri="{BB962C8B-B14F-4D97-AF65-F5344CB8AC3E}">
        <p14:creationId xmlns:p14="http://schemas.microsoft.com/office/powerpoint/2010/main" val="49225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44444E-6 -2.96296E-6 L 0.20086 -0.00231 " pathEditMode="relative" rAng="0" ptsTypes="AA">
                                      <p:cBhvr>
                                        <p:cTn id="10" dur="2000" fill="hold"/>
                                        <p:tgtEl>
                                          <p:spTgt spid="22"/>
                                        </p:tgtEl>
                                        <p:attrNameLst>
                                          <p:attrName>ppt_x</p:attrName>
                                          <p:attrName>ppt_y</p:attrName>
                                        </p:attrNameLst>
                                      </p:cBhvr>
                                      <p:rCtr x="10035"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Tubeless </a:t>
            </a:r>
            <a:r>
              <a:rPr lang="nl-NL" dirty="0" err="1" smtClean="0"/>
              <a:t>telescope</a:t>
            </a:r>
            <a:r>
              <a:rPr lang="nl-NL" dirty="0" smtClean="0"/>
              <a:t> (Christaan Huygens)</a:t>
            </a:r>
            <a:endParaRPr lang="nl-NL" dirty="0"/>
          </a:p>
        </p:txBody>
      </p:sp>
      <p:sp>
        <p:nvSpPr>
          <p:cNvPr id="3" name="Content Placeholder 2"/>
          <p:cNvSpPr>
            <a:spLocks noGrp="1"/>
          </p:cNvSpPr>
          <p:nvPr>
            <p:ph idx="1"/>
          </p:nvPr>
        </p:nvSpPr>
        <p:spPr>
          <a:xfrm>
            <a:off x="5436096" y="1772816"/>
            <a:ext cx="3250704" cy="4353347"/>
          </a:xfrm>
        </p:spPr>
        <p:txBody>
          <a:bodyPr/>
          <a:lstStyle/>
          <a:p>
            <a:r>
              <a:rPr lang="nl-NL" dirty="0" err="1" smtClean="0"/>
              <a:t>When</a:t>
            </a:r>
            <a:r>
              <a:rPr lang="nl-NL" dirty="0" smtClean="0"/>
              <a:t> is a tube </a:t>
            </a:r>
            <a:r>
              <a:rPr lang="nl-NL" dirty="0" err="1" smtClean="0"/>
              <a:t>not</a:t>
            </a:r>
            <a:r>
              <a:rPr lang="nl-NL" dirty="0" smtClean="0"/>
              <a:t> </a:t>
            </a:r>
            <a:r>
              <a:rPr lang="nl-NL" dirty="0" err="1" smtClean="0"/>
              <a:t>needed</a:t>
            </a:r>
            <a:r>
              <a:rPr lang="nl-NL" dirty="0" smtClean="0"/>
              <a:t>?</a:t>
            </a:r>
            <a:endParaRPr lang="nl-NL" dirty="0"/>
          </a:p>
        </p:txBody>
      </p:sp>
      <p:sp>
        <p:nvSpPr>
          <p:cNvPr id="4" name="Footer Placeholder 3"/>
          <p:cNvSpPr>
            <a:spLocks noGrp="1"/>
          </p:cNvSpPr>
          <p:nvPr>
            <p:ph type="ftr" sz="quarter" idx="11"/>
          </p:nvPr>
        </p:nvSpPr>
        <p:spPr/>
        <p:txBody>
          <a:bodyPr/>
          <a:lstStyle/>
          <a:p>
            <a:endParaRPr lang="en-US" dirty="0"/>
          </a:p>
        </p:txBody>
      </p:sp>
      <p:pic>
        <p:nvPicPr>
          <p:cNvPr id="5" name="Afbeelding 7" descr="http://upload.wikimedia.org/wikipedia/commons/8/84/Aerialtelescop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72816"/>
            <a:ext cx="5112568" cy="4948659"/>
          </a:xfrm>
          <a:prstGeom prst="rect">
            <a:avLst/>
          </a:prstGeom>
          <a:noFill/>
          <a:ln>
            <a:noFill/>
          </a:ln>
        </p:spPr>
      </p:pic>
    </p:spTree>
    <p:extLst>
      <p:ext uri="{BB962C8B-B14F-4D97-AF65-F5344CB8AC3E}">
        <p14:creationId xmlns:p14="http://schemas.microsoft.com/office/powerpoint/2010/main" val="2566559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Footer Placeholder 3"/>
          <p:cNvSpPr>
            <a:spLocks noGrp="1"/>
          </p:cNvSpPr>
          <p:nvPr>
            <p:ph type="ftr" sz="quarter" idx="11"/>
          </p:nvPr>
        </p:nvSpPr>
        <p:spPr/>
        <p:txBody>
          <a:bodyPr/>
          <a:lstStyle/>
          <a:p>
            <a:endParaRPr lang="en-US" dirty="0"/>
          </a:p>
        </p:txBody>
      </p:sp>
      <p:sp>
        <p:nvSpPr>
          <p:cNvPr id="6" name="Rectangular Callout 5"/>
          <p:cNvSpPr/>
          <p:nvPr/>
        </p:nvSpPr>
        <p:spPr>
          <a:xfrm>
            <a:off x="1834429" y="1965394"/>
            <a:ext cx="1872208" cy="880119"/>
          </a:xfrm>
          <a:prstGeom prst="wedgeRectCallout">
            <a:avLst>
              <a:gd name="adj1" fmla="val 95686"/>
              <a:gd name="adj2" fmla="val 17129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err="1" smtClean="0"/>
              <a:t>Use</a:t>
            </a:r>
            <a:r>
              <a:rPr lang="nl-NL" dirty="0" smtClean="0"/>
              <a:t> a </a:t>
            </a:r>
            <a:r>
              <a:rPr lang="nl-NL" dirty="0" err="1" smtClean="0"/>
              <a:t>washer</a:t>
            </a:r>
            <a:r>
              <a:rPr lang="nl-NL" dirty="0" smtClean="0"/>
              <a:t> </a:t>
            </a:r>
            <a:r>
              <a:rPr lang="nl-NL" dirty="0" err="1" smtClean="0"/>
              <a:t>with</a:t>
            </a:r>
            <a:r>
              <a:rPr lang="nl-NL" dirty="0" smtClean="0"/>
              <a:t> </a:t>
            </a:r>
            <a:r>
              <a:rPr lang="nl-NL" dirty="0" err="1" smtClean="0"/>
              <a:t>hex</a:t>
            </a:r>
            <a:r>
              <a:rPr lang="nl-NL" dirty="0" smtClean="0"/>
              <a:t> </a:t>
            </a:r>
            <a:r>
              <a:rPr lang="nl-NL" dirty="0" err="1" smtClean="0"/>
              <a:t>screw</a:t>
            </a:r>
            <a:endParaRPr lang="nl-NL" dirty="0"/>
          </a:p>
        </p:txBody>
      </p:sp>
      <p:sp>
        <p:nvSpPr>
          <p:cNvPr id="7" name="Rectangular Callout 6"/>
          <p:cNvSpPr/>
          <p:nvPr/>
        </p:nvSpPr>
        <p:spPr>
          <a:xfrm>
            <a:off x="1752367" y="3605718"/>
            <a:ext cx="1872208" cy="880119"/>
          </a:xfrm>
          <a:prstGeom prst="wedgeRectCallout">
            <a:avLst>
              <a:gd name="adj1" fmla="val 70639"/>
              <a:gd name="adj2" fmla="val 12200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err="1" smtClean="0"/>
              <a:t>Clamping</a:t>
            </a:r>
            <a:r>
              <a:rPr lang="nl-NL" dirty="0" smtClean="0"/>
              <a:t> </a:t>
            </a:r>
            <a:r>
              <a:rPr lang="nl-NL" dirty="0" err="1" smtClean="0"/>
              <a:t>fork</a:t>
            </a:r>
            <a:endParaRPr lang="nl-NL" dirty="0"/>
          </a:p>
        </p:txBody>
      </p:sp>
      <p:sp>
        <p:nvSpPr>
          <p:cNvPr id="8" name="Rectangular Callout 7"/>
          <p:cNvSpPr/>
          <p:nvPr/>
        </p:nvSpPr>
        <p:spPr>
          <a:xfrm>
            <a:off x="5269291" y="1812994"/>
            <a:ext cx="1872208" cy="880119"/>
          </a:xfrm>
          <a:prstGeom prst="wedgeRectCallout">
            <a:avLst>
              <a:gd name="adj1" fmla="val -38313"/>
              <a:gd name="adj2" fmla="val 11135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dirty="0" err="1" smtClean="0"/>
              <a:t>Hex</a:t>
            </a:r>
            <a:r>
              <a:rPr lang="nl-NL" dirty="0" smtClean="0"/>
              <a:t> </a:t>
            </a:r>
            <a:r>
              <a:rPr lang="nl-NL" dirty="0" err="1" smtClean="0"/>
              <a:t>screw</a:t>
            </a:r>
            <a:endParaRPr lang="nl-NL" dirty="0"/>
          </a:p>
        </p:txBody>
      </p:sp>
    </p:spTree>
    <p:extLst>
      <p:ext uri="{BB962C8B-B14F-4D97-AF65-F5344CB8AC3E}">
        <p14:creationId xmlns:p14="http://schemas.microsoft.com/office/powerpoint/2010/main" val="388736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Exoplanets have long been </a:t>
            </a:r>
            <a:r>
              <a:rPr lang="nl-NL" dirty="0" err="1" smtClean="0"/>
              <a:t>speculated</a:t>
            </a:r>
            <a:r>
              <a:rPr lang="nl-NL" dirty="0" smtClean="0"/>
              <a:t> </a:t>
            </a:r>
            <a:r>
              <a:rPr lang="nl-NL" dirty="0" err="1" smtClean="0"/>
              <a:t>to</a:t>
            </a:r>
            <a:r>
              <a:rPr lang="nl-NL" dirty="0" smtClean="0"/>
              <a:t> </a:t>
            </a:r>
            <a:r>
              <a:rPr lang="nl-NL" dirty="0" err="1" smtClean="0"/>
              <a:t>exist</a:t>
            </a:r>
            <a:endParaRPr lang="en-US" dirty="0"/>
          </a:p>
        </p:txBody>
      </p:sp>
      <p:sp>
        <p:nvSpPr>
          <p:cNvPr id="3" name="Content Placeholder 2"/>
          <p:cNvSpPr>
            <a:spLocks noGrp="1"/>
          </p:cNvSpPr>
          <p:nvPr>
            <p:ph idx="1"/>
          </p:nvPr>
        </p:nvSpPr>
        <p:spPr/>
        <p:txBody>
          <a:bodyPr>
            <a:normAutofit/>
          </a:bodyPr>
          <a:lstStyle/>
          <a:p>
            <a:r>
              <a:rPr lang="nl-NL" dirty="0" smtClean="0"/>
              <a:t>1987	First </a:t>
            </a:r>
            <a:r>
              <a:rPr lang="nl-NL" dirty="0" err="1" smtClean="0"/>
              <a:t>predictions</a:t>
            </a:r>
            <a:endParaRPr lang="nl-NL" dirty="0" smtClean="0"/>
          </a:p>
          <a:p>
            <a:r>
              <a:rPr lang="nl-NL" dirty="0" smtClean="0"/>
              <a:t>1990’s	large object </a:t>
            </a:r>
            <a:r>
              <a:rPr lang="nl-NL" dirty="0" err="1" smtClean="0"/>
              <a:t>revolving</a:t>
            </a:r>
            <a:r>
              <a:rPr lang="nl-NL" dirty="0" smtClean="0"/>
              <a:t> </a:t>
            </a:r>
            <a:r>
              <a:rPr lang="nl-NL" dirty="0" err="1" smtClean="0"/>
              <a:t>round</a:t>
            </a:r>
            <a:r>
              <a:rPr lang="nl-NL" dirty="0" smtClean="0"/>
              <a:t> a pulsar</a:t>
            </a:r>
          </a:p>
          <a:p>
            <a:r>
              <a:rPr lang="nl-NL" dirty="0" smtClean="0"/>
              <a:t>…</a:t>
            </a:r>
            <a:endParaRPr lang="nl-NL" dirty="0"/>
          </a:p>
          <a:p>
            <a:r>
              <a:rPr lang="nl-NL" dirty="0" smtClean="0">
                <a:hlinkClick r:id="rId3"/>
              </a:rPr>
              <a:t>Exoplanet.eu</a:t>
            </a:r>
            <a:r>
              <a:rPr lang="nl-NL" dirty="0" smtClean="0"/>
              <a:t> (&gt;1000 </a:t>
            </a:r>
            <a:r>
              <a:rPr lang="nl-NL" dirty="0" err="1" smtClean="0"/>
              <a:t>planets</a:t>
            </a:r>
            <a:r>
              <a:rPr lang="nl-NL" dirty="0" smtClean="0"/>
              <a:t> </a:t>
            </a:r>
            <a:r>
              <a:rPr lang="nl-NL" dirty="0" err="1" smtClean="0"/>
              <a:t>listed</a:t>
            </a:r>
            <a:r>
              <a:rPr lang="nl-NL" dirty="0" smtClean="0"/>
              <a:t>)</a:t>
            </a:r>
          </a:p>
          <a:p>
            <a:endParaRPr lang="nl-NL" dirty="0"/>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30763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1603822"/>
            <a:ext cx="6034617" cy="4525963"/>
          </a:xfrm>
        </p:spPr>
      </p:pic>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15688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57" t="16016" r="34961" b="21935"/>
          <a:stretch/>
        </p:blipFill>
        <p:spPr>
          <a:xfrm>
            <a:off x="438944" y="1577542"/>
            <a:ext cx="3384376" cy="2808312"/>
          </a:xfrm>
        </p:spPr>
      </p:pic>
      <p:sp>
        <p:nvSpPr>
          <p:cNvPr id="4" name="Footer Placeholder 3"/>
          <p:cNvSpPr>
            <a:spLocks noGrp="1"/>
          </p:cNvSpPr>
          <p:nvPr>
            <p:ph type="ftr" sz="quarter" idx="11"/>
          </p:nvPr>
        </p:nvSpPr>
        <p:spPr/>
        <p:txBody>
          <a:bodyPr/>
          <a:lstStyle/>
          <a:p>
            <a:endParaRPr lang="en-US" dirty="0"/>
          </a:p>
        </p:txBody>
      </p:sp>
      <p:pic>
        <p:nvPicPr>
          <p:cNvPr id="1026" name="Picture 2" descr="TS25H Mechanical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336876"/>
            <a:ext cx="5772641"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674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4" name="Footer Placeholder 3"/>
          <p:cNvSpPr>
            <a:spLocks noGrp="1"/>
          </p:cNvSpPr>
          <p:nvPr>
            <p:ph type="ftr" sz="quarter" idx="11"/>
          </p:nvPr>
        </p:nvSpPr>
        <p:spPr/>
        <p:txBody>
          <a:bodyPr/>
          <a:lstStyle/>
          <a:p>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973" r="2558"/>
          <a:stretch/>
        </p:blipFill>
        <p:spPr>
          <a:xfrm>
            <a:off x="4048676" y="416332"/>
            <a:ext cx="4483764" cy="5751444"/>
          </a:xfrm>
        </p:spPr>
      </p:pic>
      <p:sp>
        <p:nvSpPr>
          <p:cNvPr id="8" name="TextBox 7"/>
          <p:cNvSpPr txBox="1"/>
          <p:nvPr/>
        </p:nvSpPr>
        <p:spPr>
          <a:xfrm>
            <a:off x="107504" y="2204864"/>
            <a:ext cx="2736304" cy="646331"/>
          </a:xfrm>
          <a:prstGeom prst="rect">
            <a:avLst/>
          </a:prstGeom>
          <a:noFill/>
        </p:spPr>
        <p:txBody>
          <a:bodyPr wrap="square" rtlCol="0">
            <a:spAutoFit/>
          </a:bodyPr>
          <a:lstStyle/>
          <a:p>
            <a:r>
              <a:rPr lang="nl-NL" dirty="0" err="1" smtClean="0"/>
              <a:t>Labjack</a:t>
            </a:r>
            <a:r>
              <a:rPr lang="nl-NL" dirty="0"/>
              <a:t> </a:t>
            </a:r>
            <a:r>
              <a:rPr lang="nl-NL" dirty="0" err="1" smtClean="0"/>
              <a:t>knob</a:t>
            </a:r>
            <a:endParaRPr lang="nl-NL" dirty="0" smtClean="0"/>
          </a:p>
          <a:p>
            <a:r>
              <a:rPr lang="nl-NL" dirty="0" smtClean="0"/>
              <a:t>Z-</a:t>
            </a:r>
            <a:r>
              <a:rPr lang="nl-NL" dirty="0" err="1" smtClean="0"/>
              <a:t>axis</a:t>
            </a:r>
            <a:r>
              <a:rPr lang="nl-NL" dirty="0" smtClean="0"/>
              <a:t> positioning</a:t>
            </a:r>
            <a:endParaRPr lang="nl-NL" dirty="0"/>
          </a:p>
        </p:txBody>
      </p:sp>
      <p:sp>
        <p:nvSpPr>
          <p:cNvPr id="10" name="Left-Right Arrow 9"/>
          <p:cNvSpPr/>
          <p:nvPr/>
        </p:nvSpPr>
        <p:spPr>
          <a:xfrm rot="1398004">
            <a:off x="3982166" y="4435976"/>
            <a:ext cx="3888432" cy="5760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Left-Right Arrow 10"/>
          <p:cNvSpPr/>
          <p:nvPr/>
        </p:nvSpPr>
        <p:spPr>
          <a:xfrm rot="5400000">
            <a:off x="4701675" y="2624443"/>
            <a:ext cx="3177766" cy="5760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Box 11"/>
          <p:cNvSpPr txBox="1"/>
          <p:nvPr/>
        </p:nvSpPr>
        <p:spPr>
          <a:xfrm>
            <a:off x="107504" y="2952582"/>
            <a:ext cx="2346652" cy="646331"/>
          </a:xfrm>
          <a:prstGeom prst="rect">
            <a:avLst/>
          </a:prstGeom>
          <a:noFill/>
        </p:spPr>
        <p:txBody>
          <a:bodyPr wrap="square" rtlCol="0">
            <a:spAutoFit/>
          </a:bodyPr>
          <a:lstStyle/>
          <a:p>
            <a:r>
              <a:rPr lang="nl-NL" dirty="0" err="1" smtClean="0"/>
              <a:t>Labjack</a:t>
            </a:r>
            <a:r>
              <a:rPr lang="nl-NL" dirty="0" smtClean="0"/>
              <a:t> on paper sheet</a:t>
            </a:r>
          </a:p>
          <a:p>
            <a:r>
              <a:rPr lang="nl-NL" dirty="0"/>
              <a:t>Y</a:t>
            </a:r>
            <a:r>
              <a:rPr lang="nl-NL" dirty="0" smtClean="0"/>
              <a:t>-</a:t>
            </a:r>
            <a:r>
              <a:rPr lang="nl-NL" dirty="0" err="1" smtClean="0"/>
              <a:t>axis</a:t>
            </a:r>
            <a:r>
              <a:rPr lang="nl-NL" dirty="0" smtClean="0"/>
              <a:t> positioning</a:t>
            </a:r>
            <a:endParaRPr lang="nl-NL" dirty="0"/>
          </a:p>
        </p:txBody>
      </p:sp>
    </p:spTree>
    <p:extLst>
      <p:ext uri="{BB962C8B-B14F-4D97-AF65-F5344CB8AC3E}">
        <p14:creationId xmlns:p14="http://schemas.microsoft.com/office/powerpoint/2010/main" val="754079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IPCOACH </a:t>
            </a:r>
            <a:r>
              <a:rPr lang="nl-NL" dirty="0" err="1" smtClean="0"/>
              <a:t>settings</a:t>
            </a:r>
            <a:endParaRPr lang="nl-NL" dirty="0"/>
          </a:p>
        </p:txBody>
      </p:sp>
      <p:sp>
        <p:nvSpPr>
          <p:cNvPr id="3" name="Content Placeholder 2"/>
          <p:cNvSpPr>
            <a:spLocks noGrp="1"/>
          </p:cNvSpPr>
          <p:nvPr>
            <p:ph idx="1"/>
          </p:nvPr>
        </p:nvSpPr>
        <p:spPr/>
        <p:txBody>
          <a:bodyPr/>
          <a:lstStyle/>
          <a:p>
            <a:r>
              <a:rPr lang="nl-NL" dirty="0" smtClean="0"/>
              <a:t>Load </a:t>
            </a:r>
            <a:r>
              <a:rPr lang="nl-NL" dirty="0" err="1" smtClean="0"/>
              <a:t>activity</a:t>
            </a:r>
            <a:r>
              <a:rPr lang="nl-NL" dirty="0"/>
              <a:t> </a:t>
            </a:r>
            <a:r>
              <a:rPr lang="nl-NL" dirty="0" smtClean="0"/>
              <a:t>Discover Exoplanets</a:t>
            </a:r>
          </a:p>
          <a:p>
            <a:endParaRPr lang="nl-NL" dirty="0"/>
          </a:p>
          <a:p>
            <a:r>
              <a:rPr lang="nl-NL" dirty="0"/>
              <a:t>Sample time 100 sec</a:t>
            </a:r>
          </a:p>
          <a:p>
            <a:r>
              <a:rPr lang="nl-NL" dirty="0"/>
              <a:t>Sample </a:t>
            </a:r>
            <a:r>
              <a:rPr lang="nl-NL" dirty="0" err="1"/>
              <a:t>freq</a:t>
            </a:r>
            <a:r>
              <a:rPr lang="nl-NL" dirty="0"/>
              <a:t> 1000 Hz</a:t>
            </a:r>
          </a:p>
          <a:p>
            <a:endParaRPr lang="nl-NL"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33572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Assignment</a:t>
            </a:r>
            <a:r>
              <a:rPr lang="nl-NL" dirty="0" smtClean="0"/>
              <a:t>:</a:t>
            </a:r>
            <a:endParaRPr lang="nl-NL" dirty="0"/>
          </a:p>
        </p:txBody>
      </p:sp>
      <p:sp>
        <p:nvSpPr>
          <p:cNvPr id="3" name="Content Placeholder 2"/>
          <p:cNvSpPr>
            <a:spLocks noGrp="1"/>
          </p:cNvSpPr>
          <p:nvPr>
            <p:ph idx="1"/>
          </p:nvPr>
        </p:nvSpPr>
        <p:spPr/>
        <p:txBody>
          <a:bodyPr>
            <a:normAutofit fontScale="92500" lnSpcReduction="20000"/>
          </a:bodyPr>
          <a:lstStyle/>
          <a:p>
            <a:r>
              <a:rPr lang="nl-NL" dirty="0" err="1" smtClean="0"/>
              <a:t>Derive</a:t>
            </a:r>
            <a:r>
              <a:rPr lang="nl-NL" dirty="0" smtClean="0"/>
              <a:t> a </a:t>
            </a:r>
            <a:r>
              <a:rPr lang="nl-NL" dirty="0" err="1" smtClean="0"/>
              <a:t>relation</a:t>
            </a:r>
            <a:r>
              <a:rPr lang="nl-NL" dirty="0" smtClean="0"/>
              <a:t> </a:t>
            </a:r>
            <a:r>
              <a:rPr lang="nl-NL" dirty="0" err="1" smtClean="0"/>
              <a:t>between</a:t>
            </a:r>
            <a:r>
              <a:rPr lang="nl-NL" dirty="0" smtClean="0"/>
              <a:t> the change in light </a:t>
            </a:r>
            <a:r>
              <a:rPr lang="nl-NL" dirty="0" err="1" smtClean="0"/>
              <a:t>intensity</a:t>
            </a:r>
            <a:r>
              <a:rPr lang="nl-NL" dirty="0" smtClean="0"/>
              <a:t> </a:t>
            </a:r>
            <a:r>
              <a:rPr lang="nl-NL" dirty="0" err="1" smtClean="0"/>
              <a:t>during</a:t>
            </a:r>
            <a:r>
              <a:rPr lang="nl-NL" dirty="0" smtClean="0"/>
              <a:t> a passage </a:t>
            </a:r>
            <a:r>
              <a:rPr lang="nl-NL" dirty="0" err="1" smtClean="0"/>
              <a:t>and</a:t>
            </a:r>
            <a:r>
              <a:rPr lang="nl-NL" dirty="0" smtClean="0"/>
              <a:t> the </a:t>
            </a:r>
            <a:r>
              <a:rPr lang="nl-NL" dirty="0" err="1" smtClean="0"/>
              <a:t>size</a:t>
            </a:r>
            <a:r>
              <a:rPr lang="nl-NL" dirty="0" smtClean="0"/>
              <a:t> of the </a:t>
            </a:r>
            <a:r>
              <a:rPr lang="nl-NL" dirty="0" err="1" smtClean="0"/>
              <a:t>planets</a:t>
            </a:r>
            <a:r>
              <a:rPr lang="nl-NL" dirty="0" smtClean="0"/>
              <a:t>.</a:t>
            </a:r>
          </a:p>
          <a:p>
            <a:r>
              <a:rPr lang="nl-NL" dirty="0" smtClean="0"/>
              <a:t>Make a </a:t>
            </a:r>
            <a:r>
              <a:rPr lang="nl-NL" dirty="0" err="1" smtClean="0"/>
              <a:t>linear</a:t>
            </a:r>
            <a:r>
              <a:rPr lang="nl-NL" dirty="0" smtClean="0"/>
              <a:t> </a:t>
            </a:r>
            <a:r>
              <a:rPr lang="nl-NL" dirty="0" err="1" smtClean="0"/>
              <a:t>calibration</a:t>
            </a:r>
            <a:r>
              <a:rPr lang="nl-NL" dirty="0" smtClean="0"/>
              <a:t> curve </a:t>
            </a:r>
            <a:r>
              <a:rPr lang="nl-NL" dirty="0" err="1" smtClean="0"/>
              <a:t>using</a:t>
            </a:r>
            <a:r>
              <a:rPr lang="nl-NL" dirty="0" smtClean="0"/>
              <a:t> </a:t>
            </a:r>
            <a:r>
              <a:rPr lang="nl-NL" dirty="0" err="1" smtClean="0"/>
              <a:t>four</a:t>
            </a:r>
            <a:r>
              <a:rPr lang="nl-NL" dirty="0" smtClean="0"/>
              <a:t> </a:t>
            </a:r>
            <a:r>
              <a:rPr lang="nl-NL" dirty="0" err="1" smtClean="0"/>
              <a:t>planets</a:t>
            </a:r>
            <a:r>
              <a:rPr lang="nl-NL" dirty="0" smtClean="0"/>
              <a:t> </a:t>
            </a:r>
            <a:r>
              <a:rPr lang="nl-NL" dirty="0" err="1" smtClean="0"/>
              <a:t>with</a:t>
            </a:r>
            <a:r>
              <a:rPr lang="nl-NL" dirty="0" smtClean="0"/>
              <a:t> </a:t>
            </a:r>
            <a:r>
              <a:rPr lang="nl-NL" dirty="0" err="1" smtClean="0"/>
              <a:t>known</a:t>
            </a:r>
            <a:r>
              <a:rPr lang="nl-NL" dirty="0" smtClean="0"/>
              <a:t> diameters (</a:t>
            </a:r>
            <a:r>
              <a:rPr lang="nl-NL" dirty="0" err="1" smtClean="0"/>
              <a:t>calipers</a:t>
            </a:r>
            <a:r>
              <a:rPr lang="nl-NL" dirty="0" smtClean="0"/>
              <a:t>).</a:t>
            </a:r>
          </a:p>
          <a:p>
            <a:r>
              <a:rPr lang="nl-NL" dirty="0" err="1" smtClean="0"/>
              <a:t>Use</a:t>
            </a:r>
            <a:r>
              <a:rPr lang="nl-NL" dirty="0" smtClean="0"/>
              <a:t> the </a:t>
            </a:r>
            <a:r>
              <a:rPr lang="nl-NL" dirty="0" err="1" smtClean="0"/>
              <a:t>aclibration</a:t>
            </a:r>
            <a:r>
              <a:rPr lang="nl-NL" dirty="0" smtClean="0"/>
              <a:t> curve </a:t>
            </a:r>
            <a:r>
              <a:rPr lang="nl-NL" dirty="0" err="1" smtClean="0"/>
              <a:t>to</a:t>
            </a:r>
            <a:r>
              <a:rPr lang="nl-NL" dirty="0" smtClean="0"/>
              <a:t> </a:t>
            </a:r>
            <a:r>
              <a:rPr lang="nl-NL" dirty="0" err="1" smtClean="0"/>
              <a:t>predict</a:t>
            </a:r>
            <a:r>
              <a:rPr lang="nl-NL" dirty="0" smtClean="0"/>
              <a:t> the diameter of a </a:t>
            </a:r>
            <a:r>
              <a:rPr lang="nl-NL" dirty="0" err="1" smtClean="0"/>
              <a:t>fifth</a:t>
            </a:r>
            <a:r>
              <a:rPr lang="nl-NL" dirty="0" smtClean="0"/>
              <a:t> </a:t>
            </a:r>
            <a:r>
              <a:rPr lang="nl-NL" dirty="0" err="1" smtClean="0"/>
              <a:t>planet</a:t>
            </a:r>
            <a:r>
              <a:rPr lang="nl-NL" dirty="0" smtClean="0"/>
              <a:t> </a:t>
            </a:r>
            <a:r>
              <a:rPr lang="nl-NL" dirty="0" err="1" smtClean="0"/>
              <a:t>from</a:t>
            </a:r>
            <a:r>
              <a:rPr lang="nl-NL" dirty="0" smtClean="0"/>
              <a:t> </a:t>
            </a:r>
            <a:r>
              <a:rPr lang="nl-NL" dirty="0" err="1" smtClean="0"/>
              <a:t>your</a:t>
            </a:r>
            <a:r>
              <a:rPr lang="nl-NL" dirty="0" smtClean="0"/>
              <a:t> light </a:t>
            </a:r>
            <a:r>
              <a:rPr lang="nl-NL" dirty="0" err="1" smtClean="0"/>
              <a:t>signal</a:t>
            </a:r>
            <a:r>
              <a:rPr lang="nl-NL" dirty="0" smtClean="0"/>
              <a:t>.</a:t>
            </a:r>
          </a:p>
          <a:p>
            <a:r>
              <a:rPr lang="nl-NL" dirty="0" smtClean="0"/>
              <a:t>Check </a:t>
            </a:r>
            <a:r>
              <a:rPr lang="nl-NL" dirty="0" err="1" smtClean="0"/>
              <a:t>your</a:t>
            </a:r>
            <a:r>
              <a:rPr lang="nl-NL" dirty="0" smtClean="0"/>
              <a:t> </a:t>
            </a:r>
            <a:r>
              <a:rPr lang="nl-NL" dirty="0" err="1" smtClean="0"/>
              <a:t>result</a:t>
            </a:r>
            <a:r>
              <a:rPr lang="nl-NL" dirty="0" smtClean="0"/>
              <a:t> </a:t>
            </a:r>
            <a:r>
              <a:rPr lang="nl-NL" dirty="0" err="1" smtClean="0"/>
              <a:t>using</a:t>
            </a:r>
            <a:r>
              <a:rPr lang="nl-NL" dirty="0" smtClean="0"/>
              <a:t> </a:t>
            </a:r>
            <a:r>
              <a:rPr lang="nl-NL" dirty="0" err="1" smtClean="0"/>
              <a:t>calipers</a:t>
            </a:r>
            <a:r>
              <a:rPr lang="nl-NL" dirty="0" smtClean="0"/>
              <a:t>.</a:t>
            </a:r>
          </a:p>
          <a:p>
            <a:r>
              <a:rPr lang="nl-NL" dirty="0" err="1" smtClean="0"/>
              <a:t>Discuss</a:t>
            </a:r>
            <a:r>
              <a:rPr lang="nl-NL" dirty="0" smtClean="0"/>
              <a:t> the </a:t>
            </a:r>
            <a:r>
              <a:rPr lang="nl-NL" dirty="0" err="1" smtClean="0"/>
              <a:t>uncertainties</a:t>
            </a:r>
            <a:r>
              <a:rPr lang="nl-NL" dirty="0" smtClean="0"/>
              <a:t> (</a:t>
            </a:r>
            <a:r>
              <a:rPr lang="nl-NL" dirty="0" err="1" smtClean="0"/>
              <a:t>systematic</a:t>
            </a:r>
            <a:r>
              <a:rPr lang="nl-NL" dirty="0" smtClean="0"/>
              <a:t> </a:t>
            </a:r>
            <a:r>
              <a:rPr lang="nl-NL" dirty="0" err="1" smtClean="0"/>
              <a:t>errors</a:t>
            </a:r>
            <a:r>
              <a:rPr lang="nl-NL" dirty="0" smtClean="0"/>
              <a:t>) </a:t>
            </a:r>
            <a:r>
              <a:rPr lang="nl-NL" dirty="0" err="1" smtClean="0"/>
              <a:t>and</a:t>
            </a:r>
            <a:r>
              <a:rPr lang="nl-NL" dirty="0" smtClean="0"/>
              <a:t> make </a:t>
            </a:r>
            <a:r>
              <a:rPr lang="nl-NL" dirty="0" err="1" smtClean="0"/>
              <a:t>suggestions</a:t>
            </a:r>
            <a:r>
              <a:rPr lang="nl-NL" dirty="0" smtClean="0"/>
              <a:t> </a:t>
            </a:r>
            <a:r>
              <a:rPr lang="nl-NL" dirty="0" err="1" smtClean="0"/>
              <a:t>to</a:t>
            </a:r>
            <a:r>
              <a:rPr lang="nl-NL" dirty="0" smtClean="0"/>
              <a:t> </a:t>
            </a:r>
            <a:r>
              <a:rPr lang="nl-NL" dirty="0" err="1" smtClean="0"/>
              <a:t>improve</a:t>
            </a:r>
            <a:r>
              <a:rPr lang="nl-NL" dirty="0" smtClean="0"/>
              <a:t> the setup.</a:t>
            </a:r>
            <a:endParaRPr lang="nl-NL" dirty="0" smtClean="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3229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Drake’s</a:t>
            </a:r>
            <a:r>
              <a:rPr lang="nl-NL" dirty="0" smtClean="0"/>
              <a:t> </a:t>
            </a:r>
            <a:r>
              <a:rPr lang="nl-NL" dirty="0" err="1" smtClean="0"/>
              <a:t>equation</a:t>
            </a:r>
            <a:endParaRPr lang="nl-NL" dirty="0"/>
          </a:p>
        </p:txBody>
      </p:sp>
      <p:sp>
        <p:nvSpPr>
          <p:cNvPr id="3" name="Content Placeholder 2"/>
          <p:cNvSpPr>
            <a:spLocks noGrp="1"/>
          </p:cNvSpPr>
          <p:nvPr>
            <p:ph idx="1"/>
          </p:nvPr>
        </p:nvSpPr>
        <p:spPr/>
        <p:txBody>
          <a:bodyPr>
            <a:normAutofit fontScale="70000" lnSpcReduction="20000"/>
          </a:bodyPr>
          <a:lstStyle/>
          <a:p>
            <a:r>
              <a:rPr lang="en-US" sz="5700" dirty="0"/>
              <a:t>N = R* • </a:t>
            </a:r>
            <a:r>
              <a:rPr lang="en-US" sz="5700" dirty="0" err="1"/>
              <a:t>f</a:t>
            </a:r>
            <a:r>
              <a:rPr lang="en-US" sz="5700" baseline="-25000" dirty="0" err="1"/>
              <a:t>p</a:t>
            </a:r>
            <a:r>
              <a:rPr lang="en-US" sz="5700" dirty="0"/>
              <a:t> • n</a:t>
            </a:r>
            <a:r>
              <a:rPr lang="en-US" sz="5700" baseline="-25000" dirty="0"/>
              <a:t>e</a:t>
            </a:r>
            <a:r>
              <a:rPr lang="en-US" sz="5700" dirty="0"/>
              <a:t> • </a:t>
            </a:r>
            <a:r>
              <a:rPr lang="en-US" sz="5700" dirty="0" err="1"/>
              <a:t>f</a:t>
            </a:r>
            <a:r>
              <a:rPr lang="en-US" sz="5700" baseline="-25000" dirty="0" err="1"/>
              <a:t>l</a:t>
            </a:r>
            <a:r>
              <a:rPr lang="en-US" sz="5700" dirty="0"/>
              <a:t> • f</a:t>
            </a:r>
            <a:r>
              <a:rPr lang="en-US" sz="5700" baseline="-25000" dirty="0"/>
              <a:t>i</a:t>
            </a:r>
            <a:r>
              <a:rPr lang="en-US" sz="5700" dirty="0"/>
              <a:t> • f</a:t>
            </a:r>
            <a:r>
              <a:rPr lang="en-US" sz="5700" baseline="-25000" dirty="0"/>
              <a:t>c</a:t>
            </a:r>
            <a:r>
              <a:rPr lang="en-US" sz="5700" dirty="0"/>
              <a:t> • L</a:t>
            </a:r>
            <a:endParaRPr lang="nl-NL" sz="5700" dirty="0"/>
          </a:p>
          <a:p>
            <a:r>
              <a:rPr lang="en-US" dirty="0"/>
              <a:t>R* = the average rate of star formation in our galaxy</a:t>
            </a:r>
          </a:p>
          <a:p>
            <a:r>
              <a:rPr lang="en-US" dirty="0" err="1"/>
              <a:t>f</a:t>
            </a:r>
            <a:r>
              <a:rPr lang="en-US" baseline="-25000" dirty="0" err="1"/>
              <a:t>p</a:t>
            </a:r>
            <a:r>
              <a:rPr lang="en-US" dirty="0"/>
              <a:t> = the fraction of those stars that have planets</a:t>
            </a:r>
          </a:p>
          <a:p>
            <a:r>
              <a:rPr lang="en-US" dirty="0"/>
              <a:t>n</a:t>
            </a:r>
            <a:r>
              <a:rPr lang="en-US" baseline="-25000" dirty="0"/>
              <a:t>e</a:t>
            </a:r>
            <a:r>
              <a:rPr lang="en-US" dirty="0"/>
              <a:t> = the average number of planets that can potentially support life per star that has planets</a:t>
            </a:r>
          </a:p>
          <a:p>
            <a:r>
              <a:rPr lang="en-US" dirty="0" err="1"/>
              <a:t>f</a:t>
            </a:r>
            <a:r>
              <a:rPr lang="en-US" baseline="-25000" dirty="0" err="1"/>
              <a:t>l</a:t>
            </a:r>
            <a:r>
              <a:rPr lang="en-US" dirty="0"/>
              <a:t> = the fraction of planets that could support life that actually develop life at some point</a:t>
            </a:r>
          </a:p>
          <a:p>
            <a:r>
              <a:rPr lang="en-US" dirty="0"/>
              <a:t>f</a:t>
            </a:r>
            <a:r>
              <a:rPr lang="en-US" baseline="-25000" dirty="0"/>
              <a:t>i</a:t>
            </a:r>
            <a:r>
              <a:rPr lang="en-US" dirty="0"/>
              <a:t> = the fraction of planets with life that actually go on to develop intelligent life (civilizations)</a:t>
            </a:r>
          </a:p>
          <a:p>
            <a:r>
              <a:rPr lang="en-US" dirty="0"/>
              <a:t>f</a:t>
            </a:r>
            <a:r>
              <a:rPr lang="en-US" baseline="-25000" dirty="0"/>
              <a:t>c</a:t>
            </a:r>
            <a:r>
              <a:rPr lang="en-US" dirty="0"/>
              <a:t> = the fraction of civilizations that develop a technology that releases detectable signs of their existence into space</a:t>
            </a:r>
          </a:p>
          <a:p>
            <a:r>
              <a:rPr lang="en-US" dirty="0"/>
              <a:t>L = the length of time for which such civilizations release detectable signals into space</a:t>
            </a:r>
          </a:p>
          <a:p>
            <a:endParaRPr lang="nl-NL"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21139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3200" dirty="0" err="1" smtClean="0"/>
              <a:t>What</a:t>
            </a:r>
            <a:r>
              <a:rPr lang="nl-NL" sz="3200" dirty="0" smtClean="0"/>
              <a:t> is the chance we </a:t>
            </a:r>
            <a:r>
              <a:rPr lang="nl-NL" sz="3200" dirty="0" err="1" smtClean="0"/>
              <a:t>find</a:t>
            </a:r>
            <a:r>
              <a:rPr lang="nl-NL" sz="3200" dirty="0" smtClean="0"/>
              <a:t> </a:t>
            </a:r>
            <a:r>
              <a:rPr lang="nl-NL" sz="3200" dirty="0" err="1" smtClean="0"/>
              <a:t>aliens</a:t>
            </a:r>
            <a:r>
              <a:rPr lang="nl-NL" sz="3200" dirty="0" smtClean="0"/>
              <a:t> (or </a:t>
            </a:r>
            <a:r>
              <a:rPr lang="nl-NL" sz="3200" dirty="0" err="1" smtClean="0"/>
              <a:t>aliens</a:t>
            </a:r>
            <a:r>
              <a:rPr lang="nl-NL" sz="3200" dirty="0" smtClean="0"/>
              <a:t> </a:t>
            </a:r>
            <a:r>
              <a:rPr lang="nl-NL" sz="3200" dirty="0" err="1" smtClean="0"/>
              <a:t>find</a:t>
            </a:r>
            <a:r>
              <a:rPr lang="nl-NL" sz="3200" dirty="0" smtClean="0"/>
              <a:t> </a:t>
            </a:r>
            <a:r>
              <a:rPr lang="nl-NL" sz="3200" dirty="0" err="1" smtClean="0"/>
              <a:t>us</a:t>
            </a:r>
            <a:r>
              <a:rPr lang="nl-NL" sz="3200" dirty="0" smtClean="0"/>
              <a:t>) </a:t>
            </a:r>
            <a:r>
              <a:rPr lang="nl-NL" sz="3200" dirty="0" err="1" smtClean="0"/>
              <a:t>with</a:t>
            </a:r>
            <a:r>
              <a:rPr lang="nl-NL" sz="3200" dirty="0" smtClean="0"/>
              <a:t> the </a:t>
            </a:r>
            <a:r>
              <a:rPr lang="nl-NL" sz="3200" dirty="0" err="1" smtClean="0"/>
              <a:t>transient</a:t>
            </a:r>
            <a:r>
              <a:rPr lang="nl-NL" sz="3200" dirty="0" smtClean="0"/>
              <a:t> </a:t>
            </a:r>
            <a:r>
              <a:rPr lang="nl-NL" sz="3200" dirty="0" err="1" smtClean="0"/>
              <a:t>method</a:t>
            </a:r>
            <a:endParaRPr lang="nl-NL" sz="3200" dirty="0"/>
          </a:p>
        </p:txBody>
      </p:sp>
      <p:sp>
        <p:nvSpPr>
          <p:cNvPr id="3" name="Content Placeholder 2"/>
          <p:cNvSpPr>
            <a:spLocks noGrp="1"/>
          </p:cNvSpPr>
          <p:nvPr>
            <p:ph idx="1"/>
          </p:nvPr>
        </p:nvSpPr>
        <p:spPr/>
        <p:txBody>
          <a:bodyPr/>
          <a:lstStyle/>
          <a:p>
            <a:pPr marL="0" indent="0">
              <a:buNone/>
            </a:pPr>
            <a:r>
              <a:rPr lang="nl-NL" dirty="0" smtClean="0"/>
              <a:t>Diameters: </a:t>
            </a:r>
            <a:r>
              <a:rPr lang="nl-NL" dirty="0" err="1" smtClean="0"/>
              <a:t>earth</a:t>
            </a:r>
            <a:r>
              <a:rPr lang="nl-NL" dirty="0" smtClean="0"/>
              <a:t>/</a:t>
            </a:r>
            <a:r>
              <a:rPr lang="nl-NL" dirty="0" err="1" smtClean="0"/>
              <a:t>sun</a:t>
            </a:r>
            <a:r>
              <a:rPr lang="nl-NL" dirty="0" smtClean="0"/>
              <a:t> = 1/100</a:t>
            </a:r>
          </a:p>
          <a:p>
            <a:pPr marL="0" indent="0">
              <a:buNone/>
            </a:pPr>
            <a:r>
              <a:rPr lang="nl-NL" dirty="0" err="1" smtClean="0"/>
              <a:t>Distance</a:t>
            </a:r>
            <a:r>
              <a:rPr lang="nl-NL" dirty="0" smtClean="0"/>
              <a:t> </a:t>
            </a:r>
            <a:r>
              <a:rPr lang="nl-NL" dirty="0" err="1" smtClean="0"/>
              <a:t>sun</a:t>
            </a:r>
            <a:r>
              <a:rPr lang="nl-NL" dirty="0" smtClean="0"/>
              <a:t>/</a:t>
            </a:r>
            <a:r>
              <a:rPr lang="nl-NL" dirty="0" err="1" smtClean="0"/>
              <a:t>earth</a:t>
            </a:r>
            <a:r>
              <a:rPr lang="nl-NL" dirty="0" smtClean="0"/>
              <a:t> = 1/100 </a:t>
            </a:r>
            <a:r>
              <a:rPr lang="nl-NL" dirty="0" err="1" smtClean="0"/>
              <a:t>sun</a:t>
            </a:r>
            <a:r>
              <a:rPr lang="nl-NL" dirty="0" smtClean="0"/>
              <a:t> diameters</a:t>
            </a:r>
            <a:endParaRPr lang="nl-NL" dirty="0"/>
          </a:p>
        </p:txBody>
      </p:sp>
      <p:sp>
        <p:nvSpPr>
          <p:cNvPr id="4" name="Footer Placeholder 3"/>
          <p:cNvSpPr>
            <a:spLocks noGrp="1"/>
          </p:cNvSpPr>
          <p:nvPr>
            <p:ph type="ftr" sz="quarter" idx="11"/>
          </p:nvPr>
        </p:nvSpPr>
        <p:spPr/>
        <p:txBody>
          <a:bodyPr/>
          <a:lstStyle/>
          <a:p>
            <a:endParaRPr lang="en-US" dirty="0"/>
          </a:p>
        </p:txBody>
      </p:sp>
      <p:grpSp>
        <p:nvGrpSpPr>
          <p:cNvPr id="5" name="Group 4"/>
          <p:cNvGrpSpPr/>
          <p:nvPr/>
        </p:nvGrpSpPr>
        <p:grpSpPr>
          <a:xfrm>
            <a:off x="978806" y="3494843"/>
            <a:ext cx="2828926" cy="857250"/>
            <a:chOff x="-1" y="0"/>
            <a:chExt cx="2828926" cy="857250"/>
          </a:xfrm>
        </p:grpSpPr>
        <p:grpSp>
          <p:nvGrpSpPr>
            <p:cNvPr id="6" name="Groep 21"/>
            <p:cNvGrpSpPr/>
            <p:nvPr/>
          </p:nvGrpSpPr>
          <p:grpSpPr>
            <a:xfrm>
              <a:off x="-1" y="0"/>
              <a:ext cx="2828926" cy="501650"/>
              <a:chOff x="-238125" y="95306"/>
              <a:chExt cx="5581650" cy="990544"/>
            </a:xfrm>
          </p:grpSpPr>
          <p:grpSp>
            <p:nvGrpSpPr>
              <p:cNvPr id="10" name="Groep 34"/>
              <p:cNvGrpSpPr/>
              <p:nvPr/>
            </p:nvGrpSpPr>
            <p:grpSpPr>
              <a:xfrm>
                <a:off x="-238125" y="95306"/>
                <a:ext cx="5581650" cy="886348"/>
                <a:chOff x="-238125" y="95250"/>
                <a:chExt cx="5581650" cy="885825"/>
              </a:xfrm>
            </p:grpSpPr>
            <p:grpSp>
              <p:nvGrpSpPr>
                <p:cNvPr id="13" name="Groep 20"/>
                <p:cNvGrpSpPr/>
                <p:nvPr/>
              </p:nvGrpSpPr>
              <p:grpSpPr>
                <a:xfrm>
                  <a:off x="-238125" y="95250"/>
                  <a:ext cx="5581650" cy="885825"/>
                  <a:chOff x="-125095" y="753745"/>
                  <a:chExt cx="5581650" cy="885825"/>
                </a:xfrm>
              </p:grpSpPr>
              <p:sp>
                <p:nvSpPr>
                  <p:cNvPr id="16" name="Ovaal 4"/>
                  <p:cNvSpPr/>
                  <p:nvPr/>
                </p:nvSpPr>
                <p:spPr>
                  <a:xfrm>
                    <a:off x="4570730" y="753745"/>
                    <a:ext cx="885825" cy="885825"/>
                  </a:xfrm>
                  <a:prstGeom prst="ellipse">
                    <a:avLst/>
                  </a:prstGeom>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 name="Ovaal 6"/>
                  <p:cNvSpPr/>
                  <p:nvPr/>
                </p:nvSpPr>
                <p:spPr>
                  <a:xfrm>
                    <a:off x="274955" y="1068070"/>
                    <a:ext cx="257175" cy="257175"/>
                  </a:xfrm>
                  <a:prstGeom prst="ellipse">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cxnSp>
                <p:nvCxnSpPr>
                  <p:cNvPr id="18" name="Rechte verbindingslijn 8"/>
                  <p:cNvCxnSpPr/>
                  <p:nvPr/>
                </p:nvCxnSpPr>
                <p:spPr>
                  <a:xfrm>
                    <a:off x="-125095" y="989616"/>
                    <a:ext cx="5063324" cy="648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chte verbindingslijn 9"/>
                  <p:cNvCxnSpPr/>
                  <p:nvPr/>
                </p:nvCxnSpPr>
                <p:spPr>
                  <a:xfrm flipV="1">
                    <a:off x="-125095" y="753745"/>
                    <a:ext cx="5068805" cy="65925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 name="Rechte verbindingslijn 32"/>
                <p:cNvCxnSpPr/>
                <p:nvPr/>
              </p:nvCxnSpPr>
              <p:spPr>
                <a:xfrm>
                  <a:off x="295275" y="542925"/>
                  <a:ext cx="1085850" cy="0"/>
                </a:xfrm>
                <a:prstGeom prst="line">
                  <a:avLst/>
                </a:prstGeom>
              </p:spPr>
              <p:style>
                <a:lnRef idx="2">
                  <a:schemeClr val="dk1"/>
                </a:lnRef>
                <a:fillRef idx="0">
                  <a:schemeClr val="dk1"/>
                </a:fillRef>
                <a:effectRef idx="1">
                  <a:schemeClr val="dk1"/>
                </a:effectRef>
                <a:fontRef idx="minor">
                  <a:schemeClr val="tx1"/>
                </a:fontRef>
              </p:style>
            </p:cxnSp>
            <p:cxnSp>
              <p:nvCxnSpPr>
                <p:cNvPr id="15" name="Rechte verbindingslijn 33"/>
                <p:cNvCxnSpPr/>
                <p:nvPr/>
              </p:nvCxnSpPr>
              <p:spPr>
                <a:xfrm>
                  <a:off x="285750" y="409575"/>
                  <a:ext cx="0" cy="257175"/>
                </a:xfrm>
                <a:prstGeom prst="line">
                  <a:avLst/>
                </a:prstGeom>
              </p:spPr>
              <p:style>
                <a:lnRef idx="2">
                  <a:schemeClr val="dk1"/>
                </a:lnRef>
                <a:fillRef idx="0">
                  <a:schemeClr val="dk1"/>
                </a:fillRef>
                <a:effectRef idx="1">
                  <a:schemeClr val="dk1"/>
                </a:effectRef>
                <a:fontRef idx="minor">
                  <a:schemeClr val="tx1"/>
                </a:fontRef>
              </p:style>
            </p:cxnSp>
          </p:grpSp>
          <p:cxnSp>
            <p:nvCxnSpPr>
              <p:cNvPr id="11" name="Rechte verbindingslijn met pijl 13"/>
              <p:cNvCxnSpPr/>
              <p:nvPr/>
            </p:nvCxnSpPr>
            <p:spPr>
              <a:xfrm>
                <a:off x="295275" y="1076325"/>
                <a:ext cx="103822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7"/>
              <p:cNvCxnSpPr/>
              <p:nvPr/>
            </p:nvCxnSpPr>
            <p:spPr>
              <a:xfrm>
                <a:off x="1333500" y="1085850"/>
                <a:ext cx="36195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38150" y="504825"/>
              <a:ext cx="1357630" cy="352425"/>
              <a:chOff x="0" y="0"/>
              <a:chExt cx="1357630" cy="352425"/>
            </a:xfrm>
          </p:grpSpPr>
          <p:sp>
            <p:nvSpPr>
              <p:cNvPr id="8" name="Tekstvak 25"/>
              <p:cNvSpPr txBox="1"/>
              <p:nvPr/>
            </p:nvSpPr>
            <p:spPr>
              <a:xfrm>
                <a:off x="1104900" y="0"/>
                <a:ext cx="252730" cy="3517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200000"/>
                  </a:lnSpc>
                  <a:spcAft>
                    <a:spcPts val="800"/>
                  </a:spcAft>
                </a:pPr>
                <a:r>
                  <a:rPr lang="nl-NL" sz="1100">
                    <a:effectLst/>
                    <a:ea typeface="Calibri" panose="020F0502020204030204" pitchFamily="34" charset="0"/>
                    <a:cs typeface="Times New Roman" panose="02020603050405020304" pitchFamily="18" charset="0"/>
                  </a:rPr>
                  <a:t>y</a:t>
                </a:r>
              </a:p>
            </p:txBody>
          </p:sp>
          <p:sp>
            <p:nvSpPr>
              <p:cNvPr id="9" name="Tekstvak 26"/>
              <p:cNvSpPr txBox="1"/>
              <p:nvPr/>
            </p:nvSpPr>
            <p:spPr>
              <a:xfrm flipH="1">
                <a:off x="0" y="0"/>
                <a:ext cx="220980" cy="3524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800"/>
                  </a:spcAft>
                </a:pPr>
                <a:r>
                  <a:rPr lang="nl-NL" sz="1100">
                    <a:effectLst/>
                    <a:ea typeface="Calibri" panose="020F0502020204030204" pitchFamily="34" charset="0"/>
                    <a:cs typeface="Times New Roman" panose="02020603050405020304" pitchFamily="18" charset="0"/>
                  </a:rPr>
                  <a:t>x</a:t>
                </a:r>
              </a:p>
            </p:txBody>
          </p:sp>
        </p:grpSp>
      </p:grpSp>
      <p:grpSp>
        <p:nvGrpSpPr>
          <p:cNvPr id="20" name="Group 19"/>
          <p:cNvGrpSpPr/>
          <p:nvPr/>
        </p:nvGrpSpPr>
        <p:grpSpPr>
          <a:xfrm>
            <a:off x="4709608" y="3068638"/>
            <a:ext cx="3333751" cy="3057525"/>
            <a:chOff x="0" y="0"/>
            <a:chExt cx="3338284" cy="3057525"/>
          </a:xfrm>
        </p:grpSpPr>
        <p:grpSp>
          <p:nvGrpSpPr>
            <p:cNvPr id="21" name="Group 20"/>
            <p:cNvGrpSpPr/>
            <p:nvPr/>
          </p:nvGrpSpPr>
          <p:grpSpPr>
            <a:xfrm>
              <a:off x="0" y="495300"/>
              <a:ext cx="2362166" cy="1389562"/>
              <a:chOff x="0" y="0"/>
              <a:chExt cx="2362166" cy="1389562"/>
            </a:xfrm>
          </p:grpSpPr>
          <p:sp>
            <p:nvSpPr>
              <p:cNvPr id="40" name="Tekstvak 43"/>
              <p:cNvSpPr txBox="1"/>
              <p:nvPr/>
            </p:nvSpPr>
            <p:spPr>
              <a:xfrm>
                <a:off x="0" y="832907"/>
                <a:ext cx="395291" cy="38520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500"/>
                  </a:spcAft>
                </a:pPr>
                <a:r>
                  <a:rPr lang="nl-NL" sz="1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rPr>
                  <a:t>h</a:t>
                </a:r>
                <a:endParaRPr lang="nl-NL" sz="2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1" name="Tekstvak 41"/>
              <p:cNvSpPr txBox="1"/>
              <p:nvPr/>
            </p:nvSpPr>
            <p:spPr>
              <a:xfrm rot="17955907">
                <a:off x="1971675" y="4232"/>
                <a:ext cx="394724" cy="386259"/>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500"/>
                  </a:spcAft>
                </a:pPr>
                <a:r>
                  <a:rPr lang="nl-NL" sz="1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rPr>
                  <a:t>K</a:t>
                </a:r>
                <a:endParaRPr lang="nl-NL" sz="2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2" name="Tekstvak 44"/>
              <p:cNvSpPr txBox="1"/>
              <p:nvPr/>
            </p:nvSpPr>
            <p:spPr>
              <a:xfrm>
                <a:off x="895350" y="1004357"/>
                <a:ext cx="395291" cy="38520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500"/>
                  </a:spcAft>
                </a:pPr>
                <a:r>
                  <a:rPr lang="nl-NL" sz="1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rPr>
                  <a:t>P</a:t>
                </a:r>
                <a:endParaRPr lang="nl-NL" sz="2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3" name="Tekstvak 45"/>
              <p:cNvSpPr txBox="1"/>
              <p:nvPr/>
            </p:nvSpPr>
            <p:spPr>
              <a:xfrm>
                <a:off x="1685925" y="956732"/>
                <a:ext cx="395291" cy="38520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500"/>
                  </a:spcAft>
                </a:pPr>
                <a:r>
                  <a:rPr lang="nl-NL" sz="1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rPr>
                  <a:t>S</a:t>
                </a:r>
                <a:endParaRPr lang="nl-NL" sz="2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276225" y="0"/>
              <a:ext cx="3061919" cy="3057525"/>
              <a:chOff x="0" y="0"/>
              <a:chExt cx="3061919" cy="3057525"/>
            </a:xfrm>
          </p:grpSpPr>
          <p:sp>
            <p:nvSpPr>
              <p:cNvPr id="36" name="Ovaal 22"/>
              <p:cNvSpPr/>
              <p:nvPr/>
            </p:nvSpPr>
            <p:spPr>
              <a:xfrm>
                <a:off x="0" y="0"/>
                <a:ext cx="3061919" cy="3057525"/>
              </a:xfrm>
              <a:prstGeom prst="ellipse">
                <a:avLst/>
              </a:prstGeom>
              <a:solidFill>
                <a:schemeClr val="tx2">
                  <a:lumMod val="40000"/>
                  <a:lumOff val="6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nvGrpSpPr>
              <p:cNvPr id="37" name="Group 36"/>
              <p:cNvGrpSpPr/>
              <p:nvPr/>
            </p:nvGrpSpPr>
            <p:grpSpPr>
              <a:xfrm>
                <a:off x="733425" y="1495425"/>
                <a:ext cx="838576" cy="68537"/>
                <a:chOff x="0" y="0"/>
                <a:chExt cx="838576" cy="68537"/>
              </a:xfrm>
            </p:grpSpPr>
            <p:sp>
              <p:nvSpPr>
                <p:cNvPr id="38" name="Ovaal 16"/>
                <p:cNvSpPr/>
                <p:nvPr/>
              </p:nvSpPr>
              <p:spPr>
                <a:xfrm>
                  <a:off x="766763" y="0"/>
                  <a:ext cx="71813" cy="68537"/>
                </a:xfrm>
                <a:prstGeom prst="ellipse">
                  <a:avLst/>
                </a:prstGeom>
                <a:solidFill>
                  <a:srgbClr val="FFFF00"/>
                </a:solidFill>
                <a:ln>
                  <a:solidFill>
                    <a:srgbClr val="FFFF00"/>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9" name="Ovaal 18"/>
                <p:cNvSpPr/>
                <p:nvPr/>
              </p:nvSpPr>
              <p:spPr>
                <a:xfrm>
                  <a:off x="0" y="14288"/>
                  <a:ext cx="45122" cy="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nvGrpSpPr>
            <p:cNvPr id="23" name="Group 22"/>
            <p:cNvGrpSpPr/>
            <p:nvPr/>
          </p:nvGrpSpPr>
          <p:grpSpPr>
            <a:xfrm>
              <a:off x="276225" y="1000125"/>
              <a:ext cx="3062059" cy="1065847"/>
              <a:chOff x="0" y="0"/>
              <a:chExt cx="3062059" cy="1065847"/>
            </a:xfrm>
          </p:grpSpPr>
          <p:sp>
            <p:nvSpPr>
              <p:cNvPr id="28" name="Tekstvak 42"/>
              <p:cNvSpPr txBox="1"/>
              <p:nvPr/>
            </p:nvSpPr>
            <p:spPr>
              <a:xfrm>
                <a:off x="1019175" y="247650"/>
                <a:ext cx="395291" cy="38520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500"/>
                  </a:spcAft>
                </a:pPr>
                <a:r>
                  <a:rPr lang="nl-NL" sz="1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rPr>
                  <a:t>O</a:t>
                </a:r>
                <a:endParaRPr lang="nl-NL" sz="2600" kern="1400" spc="25">
                  <a:solidFill>
                    <a:srgbClr val="17365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grpSp>
            <p:nvGrpSpPr>
              <p:cNvPr id="29" name="Group 28"/>
              <p:cNvGrpSpPr/>
              <p:nvPr/>
            </p:nvGrpSpPr>
            <p:grpSpPr>
              <a:xfrm>
                <a:off x="0" y="0"/>
                <a:ext cx="3062059" cy="1065847"/>
                <a:chOff x="0" y="0"/>
                <a:chExt cx="3062059" cy="1065847"/>
              </a:xfrm>
            </p:grpSpPr>
            <p:grpSp>
              <p:nvGrpSpPr>
                <p:cNvPr id="30" name="Group 29"/>
                <p:cNvGrpSpPr/>
                <p:nvPr/>
              </p:nvGrpSpPr>
              <p:grpSpPr>
                <a:xfrm>
                  <a:off x="0" y="438150"/>
                  <a:ext cx="3059906" cy="233331"/>
                  <a:chOff x="0" y="0"/>
                  <a:chExt cx="3059906" cy="233331"/>
                </a:xfrm>
              </p:grpSpPr>
              <p:cxnSp>
                <p:nvCxnSpPr>
                  <p:cNvPr id="34" name="Rechte verbindingslijn 14"/>
                  <p:cNvCxnSpPr/>
                  <p:nvPr/>
                </p:nvCxnSpPr>
                <p:spPr>
                  <a:xfrm>
                    <a:off x="3059906" y="0"/>
                    <a:ext cx="0" cy="233331"/>
                  </a:xfrm>
                  <a:prstGeom prst="line">
                    <a:avLst/>
                  </a:prstGeom>
                  <a:ln w="25400">
                    <a:solidFill>
                      <a:schemeClr val="accent6"/>
                    </a:solidFill>
                  </a:ln>
                </p:spPr>
                <p:style>
                  <a:lnRef idx="1">
                    <a:schemeClr val="accent2"/>
                  </a:lnRef>
                  <a:fillRef idx="0">
                    <a:schemeClr val="accent2"/>
                  </a:fillRef>
                  <a:effectRef idx="0">
                    <a:schemeClr val="accent2"/>
                  </a:effectRef>
                  <a:fontRef idx="minor">
                    <a:schemeClr val="tx1"/>
                  </a:fontRef>
                </p:style>
              </p:cxnSp>
              <p:cxnSp>
                <p:nvCxnSpPr>
                  <p:cNvPr id="35" name="Rechte verbindingslijn 15"/>
                  <p:cNvCxnSpPr/>
                  <p:nvPr/>
                </p:nvCxnSpPr>
                <p:spPr>
                  <a:xfrm>
                    <a:off x="0" y="0"/>
                    <a:ext cx="0" cy="233331"/>
                  </a:xfrm>
                  <a:prstGeom prst="line">
                    <a:avLst/>
                  </a:prstGeom>
                  <a:ln w="25400">
                    <a:solidFill>
                      <a:schemeClr val="accent6"/>
                    </a:solidFill>
                  </a:ln>
                </p:spPr>
                <p:style>
                  <a:lnRef idx="1">
                    <a:schemeClr val="accent2"/>
                  </a:lnRef>
                  <a:fillRef idx="0">
                    <a:schemeClr val="accent2"/>
                  </a:fillRef>
                  <a:effectRef idx="0">
                    <a:schemeClr val="accent2"/>
                  </a:effectRef>
                  <a:fontRef idx="minor">
                    <a:schemeClr val="tx1"/>
                  </a:fontRef>
                </p:style>
              </p:cxnSp>
            </p:grpSp>
            <p:grpSp>
              <p:nvGrpSpPr>
                <p:cNvPr id="31" name="Group 30"/>
                <p:cNvGrpSpPr/>
                <p:nvPr/>
              </p:nvGrpSpPr>
              <p:grpSpPr>
                <a:xfrm>
                  <a:off x="0" y="0"/>
                  <a:ext cx="3062059" cy="1065847"/>
                  <a:chOff x="0" y="0"/>
                  <a:chExt cx="3062059" cy="1065847"/>
                </a:xfrm>
              </p:grpSpPr>
              <p:sp>
                <p:nvSpPr>
                  <p:cNvPr id="32" name="Ovaal 11"/>
                  <p:cNvSpPr/>
                  <p:nvPr/>
                </p:nvSpPr>
                <p:spPr>
                  <a:xfrm>
                    <a:off x="0" y="228600"/>
                    <a:ext cx="3062059" cy="837247"/>
                  </a:xfrm>
                  <a:prstGeom prst="ellipse">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3" name="Ovaal 10"/>
                  <p:cNvSpPr/>
                  <p:nvPr/>
                </p:nvSpPr>
                <p:spPr>
                  <a:xfrm>
                    <a:off x="0" y="0"/>
                    <a:ext cx="3062059" cy="837247"/>
                  </a:xfrm>
                  <a:prstGeom prst="ellipse">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grpSp>
          <p:nvGrpSpPr>
            <p:cNvPr id="24" name="Group 23"/>
            <p:cNvGrpSpPr/>
            <p:nvPr/>
          </p:nvGrpSpPr>
          <p:grpSpPr>
            <a:xfrm>
              <a:off x="276225" y="352425"/>
              <a:ext cx="2229502" cy="1290851"/>
              <a:chOff x="0" y="0"/>
              <a:chExt cx="2229502" cy="1290851"/>
            </a:xfrm>
          </p:grpSpPr>
          <p:cxnSp>
            <p:nvCxnSpPr>
              <p:cNvPr id="25" name="Rechte verbindingslijn met pijl 40"/>
              <p:cNvCxnSpPr/>
              <p:nvPr/>
            </p:nvCxnSpPr>
            <p:spPr>
              <a:xfrm flipV="1">
                <a:off x="1543050" y="0"/>
                <a:ext cx="686452" cy="11803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Rechte verbindingslijn 19"/>
              <p:cNvCxnSpPr/>
              <p:nvPr/>
            </p:nvCxnSpPr>
            <p:spPr>
              <a:xfrm>
                <a:off x="0" y="1057275"/>
                <a:ext cx="1633278" cy="166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echte verbindingslijn 23"/>
              <p:cNvCxnSpPr/>
              <p:nvPr/>
            </p:nvCxnSpPr>
            <p:spPr>
              <a:xfrm flipV="1">
                <a:off x="0" y="1123950"/>
                <a:ext cx="1633278" cy="166901"/>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16247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4" name="Footer Placeholder 3"/>
          <p:cNvSpPr>
            <a:spLocks noGrp="1"/>
          </p:cNvSpPr>
          <p:nvPr>
            <p:ph type="ftr" sz="quarter" idx="11"/>
          </p:nvPr>
        </p:nvSpPr>
        <p:spPr/>
        <p:txBody>
          <a:bodyPr/>
          <a:lstStyle/>
          <a:p>
            <a:endParaRPr lang="en-US" dirty="0"/>
          </a:p>
        </p:txBody>
      </p:sp>
      <p:pic>
        <p:nvPicPr>
          <p:cNvPr id="5" name="Picture 2" descr="http://upload.wikimedia.org/wikipedia/commons/8/89/236084main_MilkyWay-full-annotat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383322"/>
            <a:ext cx="9144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14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8720"/>
            <a:ext cx="9144000" cy="4572000"/>
          </a:xfrm>
          <a:prstGeom prst="rect">
            <a:avLst/>
          </a:prstGeom>
        </p:spPr>
      </p:pic>
      <p:sp>
        <p:nvSpPr>
          <p:cNvPr id="6" name="Content Placeholder 5"/>
          <p:cNvSpPr>
            <a:spLocks noGrp="1"/>
          </p:cNvSpPr>
          <p:nvPr>
            <p:ph idx="1"/>
          </p:nvPr>
        </p:nvSpPr>
        <p:spPr/>
        <p:txBody>
          <a:bodyPr/>
          <a:lstStyle/>
          <a:p>
            <a:endParaRPr lang="nl-NL" dirty="0"/>
          </a:p>
        </p:txBody>
      </p:sp>
    </p:spTree>
    <p:extLst>
      <p:ext uri="{BB962C8B-B14F-4D97-AF65-F5344CB8AC3E}">
        <p14:creationId xmlns:p14="http://schemas.microsoft.com/office/powerpoint/2010/main" val="2683883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err="1"/>
              <a:t>Why</a:t>
            </a:r>
            <a:r>
              <a:rPr lang="nl-NL" dirty="0"/>
              <a:t> are exoplanets </a:t>
            </a:r>
            <a:r>
              <a:rPr lang="nl-NL" dirty="0" err="1"/>
              <a:t>so</a:t>
            </a:r>
            <a:r>
              <a:rPr lang="nl-NL" dirty="0"/>
              <a:t> hard </a:t>
            </a:r>
            <a:r>
              <a:rPr lang="nl-NL" dirty="0" err="1"/>
              <a:t>to</a:t>
            </a:r>
            <a:r>
              <a:rPr lang="nl-NL" dirty="0"/>
              <a:t> </a:t>
            </a:r>
            <a:r>
              <a:rPr lang="nl-NL" dirty="0" err="1"/>
              <a:t>find</a:t>
            </a:r>
            <a:r>
              <a:rPr lang="nl-NL" dirty="0"/>
              <a:t>?</a:t>
            </a:r>
          </a:p>
        </p:txBody>
      </p:sp>
      <p:sp>
        <p:nvSpPr>
          <p:cNvPr id="3" name="Content Placeholder 2"/>
          <p:cNvSpPr>
            <a:spLocks noGrp="1"/>
          </p:cNvSpPr>
          <p:nvPr>
            <p:ph idx="1"/>
          </p:nvPr>
        </p:nvSpPr>
        <p:spPr/>
        <p:txBody>
          <a:bodyPr>
            <a:normAutofit/>
          </a:bodyPr>
          <a:lstStyle/>
          <a:p>
            <a:r>
              <a:rPr lang="nl-NL" dirty="0" err="1"/>
              <a:t>P</a:t>
            </a:r>
            <a:r>
              <a:rPr lang="nl-NL" dirty="0" err="1" smtClean="0"/>
              <a:t>lanets</a:t>
            </a:r>
            <a:r>
              <a:rPr lang="nl-NL" dirty="0" smtClean="0"/>
              <a:t> are </a:t>
            </a:r>
            <a:r>
              <a:rPr lang="nl-NL" dirty="0" err="1" smtClean="0"/>
              <a:t>much</a:t>
            </a:r>
            <a:r>
              <a:rPr lang="nl-NL" dirty="0" smtClean="0"/>
              <a:t> smaller </a:t>
            </a:r>
            <a:r>
              <a:rPr lang="nl-NL" dirty="0" err="1" smtClean="0"/>
              <a:t>than</a:t>
            </a:r>
            <a:r>
              <a:rPr lang="nl-NL" dirty="0" smtClean="0"/>
              <a:t> stars</a:t>
            </a:r>
          </a:p>
          <a:p>
            <a:r>
              <a:rPr lang="nl-NL" dirty="0" smtClean="0"/>
              <a:t>No light source, </a:t>
            </a:r>
            <a:r>
              <a:rPr lang="nl-NL" dirty="0" err="1" smtClean="0"/>
              <a:t>reflection</a:t>
            </a:r>
            <a:r>
              <a:rPr lang="nl-NL" dirty="0" smtClean="0"/>
              <a:t> </a:t>
            </a:r>
            <a:r>
              <a:rPr lang="nl-NL" dirty="0" err="1" smtClean="0"/>
              <a:t>only</a:t>
            </a:r>
            <a:r>
              <a:rPr lang="nl-NL" dirty="0" smtClean="0"/>
              <a:t> (albedo)</a:t>
            </a:r>
          </a:p>
          <a:p>
            <a:r>
              <a:rPr lang="nl-NL" dirty="0" err="1" smtClean="0"/>
              <a:t>Overexposed</a:t>
            </a:r>
            <a:r>
              <a:rPr lang="nl-NL" dirty="0" smtClean="0"/>
              <a:t> </a:t>
            </a:r>
            <a:r>
              <a:rPr lang="nl-NL" dirty="0" err="1" smtClean="0"/>
              <a:t>by</a:t>
            </a:r>
            <a:r>
              <a:rPr lang="nl-NL" dirty="0" smtClean="0"/>
              <a:t> </a:t>
            </a:r>
            <a:r>
              <a:rPr lang="nl-NL" dirty="0" err="1" smtClean="0"/>
              <a:t>starlight</a:t>
            </a:r>
            <a:endParaRPr lang="nl-NL" dirty="0" smtClean="0"/>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33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Mechanics</a:t>
            </a:r>
            <a:endParaRPr lang="en-US" dirty="0"/>
          </a:p>
        </p:txBody>
      </p:sp>
      <p:sp>
        <p:nvSpPr>
          <p:cNvPr id="4" name="Footer Placeholder 3"/>
          <p:cNvSpPr>
            <a:spLocks noGrp="1"/>
          </p:cNvSpPr>
          <p:nvPr>
            <p:ph type="ftr" sz="quarter" idx="11"/>
          </p:nvPr>
        </p:nvSpPr>
        <p:spPr/>
        <p:txBody>
          <a:bodyPr/>
          <a:lstStyle/>
          <a:p>
            <a:endParaRPr lang="en-US" dirty="0"/>
          </a:p>
        </p:txBody>
      </p:sp>
      <p:pic>
        <p:nvPicPr>
          <p:cNvPr id="1030" name="Picture 6" descr="center of mas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49289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75656" y="1104612"/>
            <a:ext cx="6581482" cy="461665"/>
          </a:xfrm>
          <a:prstGeom prst="rect">
            <a:avLst/>
          </a:prstGeom>
          <a:noFill/>
        </p:spPr>
        <p:txBody>
          <a:bodyPr wrap="none" rtlCol="0">
            <a:spAutoFit/>
          </a:bodyPr>
          <a:lstStyle/>
          <a:p>
            <a:r>
              <a:rPr lang="nl-NL" sz="2400" dirty="0" smtClean="0"/>
              <a:t>Star </a:t>
            </a:r>
            <a:r>
              <a:rPr lang="nl-NL" sz="2400" dirty="0" err="1" smtClean="0"/>
              <a:t>and</a:t>
            </a:r>
            <a:r>
              <a:rPr lang="nl-NL" sz="2400" dirty="0" smtClean="0"/>
              <a:t> </a:t>
            </a:r>
            <a:r>
              <a:rPr lang="nl-NL" sz="2400" dirty="0" err="1" smtClean="0"/>
              <a:t>planet</a:t>
            </a:r>
            <a:r>
              <a:rPr lang="nl-NL" sz="2400" dirty="0" smtClean="0"/>
              <a:t> </a:t>
            </a:r>
            <a:r>
              <a:rPr lang="nl-NL" sz="2400" dirty="0" err="1" smtClean="0"/>
              <a:t>evolve</a:t>
            </a:r>
            <a:r>
              <a:rPr lang="nl-NL" sz="2400" dirty="0" smtClean="0"/>
              <a:t> </a:t>
            </a:r>
            <a:r>
              <a:rPr lang="nl-NL" sz="2400" dirty="0" err="1" smtClean="0"/>
              <a:t>around</a:t>
            </a:r>
            <a:r>
              <a:rPr lang="nl-NL" sz="2400" dirty="0" smtClean="0"/>
              <a:t> the </a:t>
            </a:r>
            <a:r>
              <a:rPr lang="nl-NL" sz="2400" dirty="0" err="1" smtClean="0"/>
              <a:t>same</a:t>
            </a:r>
            <a:r>
              <a:rPr lang="nl-NL" sz="2400" dirty="0" smtClean="0"/>
              <a:t> </a:t>
            </a:r>
            <a:r>
              <a:rPr lang="nl-NL" sz="2400" dirty="0" err="1" smtClean="0"/>
              <a:t>barycenter</a:t>
            </a:r>
            <a:endParaRPr lang="nl-NL" sz="2400" dirty="0"/>
          </a:p>
        </p:txBody>
      </p:sp>
      <p:sp>
        <p:nvSpPr>
          <p:cNvPr id="15" name="Content Placeholder 10"/>
          <p:cNvSpPr>
            <a:spLocks noGrp="1"/>
          </p:cNvSpPr>
          <p:nvPr>
            <p:ph idx="1"/>
          </p:nvPr>
        </p:nvSpPr>
        <p:spPr>
          <a:xfrm>
            <a:off x="683568" y="4993329"/>
            <a:ext cx="8003232" cy="801648"/>
          </a:xfrm>
        </p:spPr>
        <p:txBody>
          <a:bodyPr/>
          <a:lstStyle/>
          <a:p>
            <a:endParaRPr lang="nl-NL" dirty="0"/>
          </a:p>
        </p:txBody>
      </p:sp>
    </p:spTree>
    <p:extLst>
      <p:ext uri="{BB962C8B-B14F-4D97-AF65-F5344CB8AC3E}">
        <p14:creationId xmlns:p14="http://schemas.microsoft.com/office/powerpoint/2010/main" val="323267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Detection</a:t>
            </a:r>
            <a:r>
              <a:rPr lang="nl-NL" dirty="0" smtClean="0"/>
              <a:t> </a:t>
            </a:r>
            <a:r>
              <a:rPr lang="nl-NL" dirty="0" err="1" smtClean="0"/>
              <a:t>Methods</a:t>
            </a:r>
            <a:endParaRPr lang="nl-NL" dirty="0"/>
          </a:p>
        </p:txBody>
      </p:sp>
      <p:sp>
        <p:nvSpPr>
          <p:cNvPr id="3" name="Content Placeholder 2"/>
          <p:cNvSpPr>
            <a:spLocks noGrp="1"/>
          </p:cNvSpPr>
          <p:nvPr>
            <p:ph idx="1"/>
          </p:nvPr>
        </p:nvSpPr>
        <p:spPr/>
        <p:txBody>
          <a:bodyPr>
            <a:normAutofit/>
          </a:bodyPr>
          <a:lstStyle/>
          <a:p>
            <a:pPr marL="0" indent="0">
              <a:buNone/>
            </a:pPr>
            <a:r>
              <a:rPr lang="nl-NL" dirty="0" err="1" smtClean="0"/>
              <a:t>Astrometry</a:t>
            </a:r>
            <a:r>
              <a:rPr lang="nl-NL" dirty="0" smtClean="0"/>
              <a:t>, direct </a:t>
            </a:r>
            <a:r>
              <a:rPr lang="nl-NL" dirty="0" err="1" smtClean="0"/>
              <a:t>observation</a:t>
            </a:r>
            <a:r>
              <a:rPr lang="nl-NL" dirty="0" smtClean="0"/>
              <a:t> of star</a:t>
            </a:r>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p:nvPicPr>
        <p:blipFill>
          <a:blip r:embed="rId3"/>
          <a:stretch>
            <a:fillRect/>
          </a:stretch>
        </p:blipFill>
        <p:spPr>
          <a:xfrm>
            <a:off x="5220072" y="2276872"/>
            <a:ext cx="3558708" cy="3539829"/>
          </a:xfrm>
          <a:prstGeom prst="rect">
            <a:avLst/>
          </a:prstGeom>
        </p:spPr>
      </p:pic>
      <p:pic>
        <p:nvPicPr>
          <p:cNvPr id="8" name="Picture 7"/>
          <p:cNvPicPr>
            <a:picLocks noChangeAspect="1"/>
          </p:cNvPicPr>
          <p:nvPr/>
        </p:nvPicPr>
        <p:blipFill>
          <a:blip r:embed="rId4"/>
          <a:stretch>
            <a:fillRect/>
          </a:stretch>
        </p:blipFill>
        <p:spPr>
          <a:xfrm>
            <a:off x="993667" y="2422224"/>
            <a:ext cx="3248025" cy="3600450"/>
          </a:xfrm>
          <a:prstGeom prst="rect">
            <a:avLst/>
          </a:prstGeom>
        </p:spPr>
      </p:pic>
    </p:spTree>
    <p:extLst>
      <p:ext uri="{BB962C8B-B14F-4D97-AF65-F5344CB8AC3E}">
        <p14:creationId xmlns:p14="http://schemas.microsoft.com/office/powerpoint/2010/main" val="32657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Detection</a:t>
            </a:r>
            <a:r>
              <a:rPr lang="nl-NL" dirty="0" smtClean="0"/>
              <a:t> </a:t>
            </a:r>
            <a:r>
              <a:rPr lang="nl-NL" dirty="0" err="1" smtClean="0"/>
              <a:t>Methods</a:t>
            </a:r>
            <a:endParaRPr lang="nl-NL" dirty="0"/>
          </a:p>
        </p:txBody>
      </p:sp>
      <p:sp>
        <p:nvSpPr>
          <p:cNvPr id="3" name="Content Placeholder 2"/>
          <p:cNvSpPr>
            <a:spLocks noGrp="1"/>
          </p:cNvSpPr>
          <p:nvPr>
            <p:ph idx="1"/>
          </p:nvPr>
        </p:nvSpPr>
        <p:spPr>
          <a:xfrm>
            <a:off x="457200" y="1277816"/>
            <a:ext cx="8229600" cy="4848348"/>
          </a:xfrm>
        </p:spPr>
        <p:txBody>
          <a:bodyPr>
            <a:normAutofit/>
          </a:bodyPr>
          <a:lstStyle/>
          <a:p>
            <a:pPr marL="0" indent="0">
              <a:buNone/>
            </a:pPr>
            <a:r>
              <a:rPr lang="nl-NL" dirty="0" err="1" smtClean="0"/>
              <a:t>Overview</a:t>
            </a:r>
            <a:endParaRPr lang="en-US" dirty="0"/>
          </a:p>
        </p:txBody>
      </p:sp>
      <p:sp>
        <p:nvSpPr>
          <p:cNvPr id="4" name="Footer Placeholder 3"/>
          <p:cNvSpPr>
            <a:spLocks noGrp="1"/>
          </p:cNvSpPr>
          <p:nvPr>
            <p:ph type="ftr" sz="quarter" idx="11"/>
          </p:nvPr>
        </p:nvSpPr>
        <p:spPr/>
        <p:txBody>
          <a:bodyPr/>
          <a:lstStyle/>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4203457989"/>
              </p:ext>
            </p:extLst>
          </p:nvPr>
        </p:nvGraphicFramePr>
        <p:xfrm>
          <a:off x="1098738" y="2041926"/>
          <a:ext cx="7353600" cy="4534720"/>
        </p:xfrm>
        <a:graphic>
          <a:graphicData uri="http://schemas.openxmlformats.org/presentationml/2006/ole">
            <mc:AlternateContent xmlns:mc="http://schemas.openxmlformats.org/markup-compatibility/2006">
              <mc:Choice xmlns:v="urn:schemas-microsoft-com:vml" Requires="v">
                <p:oleObj spid="_x0000_s1030" name="Acrobat Document" r:id="rId4" imgW="6858000" imgH="4228998" progId="AcroExch.Document.11">
                  <p:embed/>
                </p:oleObj>
              </mc:Choice>
              <mc:Fallback>
                <p:oleObj name="Acrobat Document" r:id="rId4" imgW="6858000" imgH="4228998" progId="AcroExch.Document.11">
                  <p:embed/>
                  <p:pic>
                    <p:nvPicPr>
                      <p:cNvPr id="0" name=""/>
                      <p:cNvPicPr/>
                      <p:nvPr/>
                    </p:nvPicPr>
                    <p:blipFill>
                      <a:blip r:embed="rId5"/>
                      <a:stretch>
                        <a:fillRect/>
                      </a:stretch>
                    </p:blipFill>
                    <p:spPr>
                      <a:xfrm>
                        <a:off x="1098738" y="2041926"/>
                        <a:ext cx="7353600" cy="4534720"/>
                      </a:xfrm>
                      <a:prstGeom prst="rect">
                        <a:avLst/>
                      </a:prstGeom>
                    </p:spPr>
                  </p:pic>
                </p:oleObj>
              </mc:Fallback>
            </mc:AlternateContent>
          </a:graphicData>
        </a:graphic>
      </p:graphicFrame>
    </p:spTree>
    <p:extLst>
      <p:ext uri="{BB962C8B-B14F-4D97-AF65-F5344CB8AC3E}">
        <p14:creationId xmlns:p14="http://schemas.microsoft.com/office/powerpoint/2010/main" val="8402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a:t>Detection</a:t>
            </a:r>
            <a:r>
              <a:rPr lang="nl-NL" dirty="0"/>
              <a:t> </a:t>
            </a:r>
            <a:r>
              <a:rPr lang="nl-NL" dirty="0" err="1"/>
              <a:t>Methods</a:t>
            </a:r>
            <a:endParaRPr lang="nl-NL" dirty="0"/>
          </a:p>
        </p:txBody>
      </p:sp>
      <p:sp>
        <p:nvSpPr>
          <p:cNvPr id="3" name="Content Placeholder 2"/>
          <p:cNvSpPr>
            <a:spLocks noGrp="1"/>
          </p:cNvSpPr>
          <p:nvPr>
            <p:ph idx="1"/>
          </p:nvPr>
        </p:nvSpPr>
        <p:spPr>
          <a:xfrm>
            <a:off x="457200" y="1600199"/>
            <a:ext cx="8229600" cy="4525963"/>
          </a:xfrm>
        </p:spPr>
        <p:txBody>
          <a:bodyPr>
            <a:normAutofit/>
          </a:bodyPr>
          <a:lstStyle/>
          <a:p>
            <a:r>
              <a:rPr lang="nl-NL" dirty="0" err="1" smtClean="0"/>
              <a:t>Radial</a:t>
            </a:r>
            <a:r>
              <a:rPr lang="nl-NL" dirty="0" smtClean="0"/>
              <a:t> </a:t>
            </a:r>
            <a:r>
              <a:rPr lang="nl-NL" dirty="0" err="1" smtClean="0"/>
              <a:t>velocity</a:t>
            </a:r>
            <a:endParaRPr lang="nl-NL" dirty="0" smtClean="0"/>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pic>
        <p:nvPicPr>
          <p:cNvPr id="9" name="eso1035g">
            <a:hlinkClick r:id="" action="ppaction://media"/>
          </p:cNvPr>
          <p:cNvPicPr>
            <a:picLocks noChangeAspect="1"/>
          </p:cNvPicPr>
          <p:nvPr>
            <a:videoFile r:link="rId1"/>
            <p:extLst>
              <p:ext uri="{DAA4B4D4-6D71-4841-9C94-3DE7FCFB9230}">
                <p14:media xmlns:p14="http://schemas.microsoft.com/office/powerpoint/2010/main" r:embed="rId2">
                  <p14:trim st="3237" end="3131.625"/>
                </p14:media>
              </p:ext>
            </p:extLst>
          </p:nvPr>
        </p:nvPicPr>
        <p:blipFill>
          <a:blip r:embed="rId5"/>
          <a:stretch>
            <a:fillRect/>
          </a:stretch>
        </p:blipFill>
        <p:spPr>
          <a:xfrm>
            <a:off x="1682806" y="2234009"/>
            <a:ext cx="5778388" cy="3258344"/>
          </a:xfrm>
          <a:prstGeom prst="rect">
            <a:avLst/>
          </a:prstGeom>
        </p:spPr>
      </p:pic>
      <p:sp>
        <p:nvSpPr>
          <p:cNvPr id="10" name="Rectangle 9"/>
          <p:cNvSpPr/>
          <p:nvPr/>
        </p:nvSpPr>
        <p:spPr>
          <a:xfrm>
            <a:off x="2302244" y="5486092"/>
            <a:ext cx="4539512" cy="646331"/>
          </a:xfrm>
          <a:prstGeom prst="rect">
            <a:avLst/>
          </a:prstGeom>
        </p:spPr>
        <p:txBody>
          <a:bodyPr wrap="none">
            <a:spAutoFit/>
          </a:bodyPr>
          <a:lstStyle/>
          <a:p>
            <a:r>
              <a:rPr lang="nl-NL" sz="3600" dirty="0" err="1" smtClean="0"/>
              <a:t>Where</a:t>
            </a:r>
            <a:r>
              <a:rPr lang="nl-NL" sz="3600" dirty="0" smtClean="0"/>
              <a:t> is the </a:t>
            </a:r>
            <a:r>
              <a:rPr lang="nl-NL" sz="3600" dirty="0" err="1" smtClean="0"/>
              <a:t>observer</a:t>
            </a:r>
            <a:r>
              <a:rPr lang="nl-NL" sz="3600" dirty="0" smtClean="0"/>
              <a:t>?</a:t>
            </a:r>
            <a:endParaRPr lang="nl-NL" sz="3600" dirty="0"/>
          </a:p>
        </p:txBody>
      </p:sp>
      <p:pic>
        <p:nvPicPr>
          <p:cNvPr id="2050" name="Picture 2" descr="http://www.dmitryvolokhov.info/wp-content/uploads/2008/10/jpg-clock-template_noarrow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1756" y="5099249"/>
            <a:ext cx="2127425" cy="125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2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9798" fill="hold"/>
                                        <p:tgtEl>
                                          <p:spTgt spid="9"/>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3" grpId="0" build="p"/>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Detection</a:t>
            </a:r>
            <a:r>
              <a:rPr lang="nl-NL" dirty="0" smtClean="0"/>
              <a:t> </a:t>
            </a:r>
            <a:r>
              <a:rPr lang="nl-NL" dirty="0" err="1" smtClean="0"/>
              <a:t>Methods</a:t>
            </a:r>
            <a:endParaRPr lang="nl-NL" dirty="0"/>
          </a:p>
        </p:txBody>
      </p:sp>
      <p:sp>
        <p:nvSpPr>
          <p:cNvPr id="3" name="Content Placeholder 2"/>
          <p:cNvSpPr>
            <a:spLocks noGrp="1"/>
          </p:cNvSpPr>
          <p:nvPr>
            <p:ph idx="1"/>
          </p:nvPr>
        </p:nvSpPr>
        <p:spPr/>
        <p:txBody>
          <a:bodyPr>
            <a:normAutofit/>
          </a:bodyPr>
          <a:lstStyle/>
          <a:p>
            <a:r>
              <a:rPr lang="nl-NL" dirty="0" smtClean="0"/>
              <a:t>Direct imaging</a:t>
            </a:r>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303" y="2622138"/>
            <a:ext cx="1162050" cy="10858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3539" y="2554814"/>
            <a:ext cx="2634912" cy="2761962"/>
          </a:xfrm>
          <a:prstGeom prst="rect">
            <a:avLst/>
          </a:prstGeom>
        </p:spPr>
      </p:pic>
      <p:pic>
        <p:nvPicPr>
          <p:cNvPr id="9" name="Afbeelding 7"/>
          <p:cNvPicPr/>
          <p:nvPr/>
        </p:nvPicPr>
        <p:blipFill>
          <a:blip r:embed="rId5">
            <a:extLst>
              <a:ext uri="{28A0092B-C50C-407E-A947-70E740481C1C}">
                <a14:useLocalDpi xmlns:a14="http://schemas.microsoft.com/office/drawing/2010/main" val="0"/>
              </a:ext>
            </a:extLst>
          </a:blip>
          <a:srcRect/>
          <a:stretch>
            <a:fillRect/>
          </a:stretch>
        </p:blipFill>
        <p:spPr bwMode="auto">
          <a:xfrm>
            <a:off x="5930327" y="4087813"/>
            <a:ext cx="2828925" cy="2038350"/>
          </a:xfrm>
          <a:prstGeom prst="rect">
            <a:avLst/>
          </a:prstGeom>
          <a:noFill/>
          <a:ln>
            <a:noFill/>
          </a:ln>
        </p:spPr>
      </p:pic>
    </p:spTree>
    <p:extLst>
      <p:ext uri="{BB962C8B-B14F-4D97-AF65-F5344CB8AC3E}">
        <p14:creationId xmlns:p14="http://schemas.microsoft.com/office/powerpoint/2010/main" val="21108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3305</TotalTime>
  <Words>1128</Words>
  <Application>Microsoft Office PowerPoint</Application>
  <PresentationFormat>On-screen Show (4:3)</PresentationFormat>
  <Paragraphs>166</Paragraphs>
  <Slides>27</Slides>
  <Notes>18</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Adobe Acrobat Document</vt:lpstr>
      <vt:lpstr>Practical assignment</vt:lpstr>
      <vt:lpstr>Exoplanets have long been speculated to exist</vt:lpstr>
      <vt:lpstr>PowerPoint Presentation</vt:lpstr>
      <vt:lpstr>Why are exoplanets so hard to find?</vt:lpstr>
      <vt:lpstr>Mechanics</vt:lpstr>
      <vt:lpstr>Detection Methods</vt:lpstr>
      <vt:lpstr>Detection Methods</vt:lpstr>
      <vt:lpstr>Detection Methods</vt:lpstr>
      <vt:lpstr>Detection Methods</vt:lpstr>
      <vt:lpstr>Detection Methods</vt:lpstr>
      <vt:lpstr>Detection Methods</vt:lpstr>
      <vt:lpstr>The assignment</vt:lpstr>
      <vt:lpstr>First: Set up your system</vt:lpstr>
      <vt:lpstr>PowerPoint Presentation</vt:lpstr>
      <vt:lpstr>PowerPoint Presentation</vt:lpstr>
      <vt:lpstr>PowerPoint Presentation</vt:lpstr>
      <vt:lpstr>The sensor is very small …</vt:lpstr>
      <vt:lpstr>Tubeless telescope (Christaan Huygens)</vt:lpstr>
      <vt:lpstr>PowerPoint Presentation</vt:lpstr>
      <vt:lpstr>PowerPoint Presentation</vt:lpstr>
      <vt:lpstr>PowerPoint Presentation</vt:lpstr>
      <vt:lpstr>PowerPoint Presentation</vt:lpstr>
      <vt:lpstr>IPCOACH settings</vt:lpstr>
      <vt:lpstr>Assignment:</vt:lpstr>
      <vt:lpstr>Drake’s equation</vt:lpstr>
      <vt:lpstr>What is the chance we find aliens (or aliens find us) with the transient method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assignment</dc:title>
  <dc:creator>Temporary</dc:creator>
  <cp:lastModifiedBy>Temporary</cp:lastModifiedBy>
  <cp:revision>80</cp:revision>
  <dcterms:created xsi:type="dcterms:W3CDTF">2013-10-26T20:31:07Z</dcterms:created>
  <dcterms:modified xsi:type="dcterms:W3CDTF">2014-01-12T14:29:37Z</dcterms:modified>
</cp:coreProperties>
</file>